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28"/>
  </p:notesMasterIdLst>
  <p:handoutMasterIdLst>
    <p:handoutMasterId r:id="rId29"/>
  </p:handoutMasterIdLst>
  <p:sldIdLst>
    <p:sldId id="259" r:id="rId2"/>
    <p:sldId id="267" r:id="rId3"/>
    <p:sldId id="260" r:id="rId4"/>
    <p:sldId id="308" r:id="rId5"/>
    <p:sldId id="262" r:id="rId6"/>
    <p:sldId id="278" r:id="rId7"/>
    <p:sldId id="277" r:id="rId8"/>
    <p:sldId id="282" r:id="rId9"/>
    <p:sldId id="276" r:id="rId10"/>
    <p:sldId id="285" r:id="rId11"/>
    <p:sldId id="283" r:id="rId12"/>
    <p:sldId id="286" r:id="rId13"/>
    <p:sldId id="287" r:id="rId14"/>
    <p:sldId id="288" r:id="rId15"/>
    <p:sldId id="289" r:id="rId16"/>
    <p:sldId id="290" r:id="rId17"/>
    <p:sldId id="291" r:id="rId18"/>
    <p:sldId id="292" r:id="rId19"/>
    <p:sldId id="294" r:id="rId20"/>
    <p:sldId id="295" r:id="rId21"/>
    <p:sldId id="297" r:id="rId22"/>
    <p:sldId id="309" r:id="rId23"/>
    <p:sldId id="298" r:id="rId24"/>
    <p:sldId id="299" r:id="rId25"/>
    <p:sldId id="300" r:id="rId26"/>
    <p:sldId id="307" r:id="rId27"/>
  </p:sldIdLst>
  <p:sldSz cx="9906000" cy="6858000" type="A4"/>
  <p:notesSz cx="7099300" cy="10234613"/>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E5FE"/>
    <a:srgbClr val="CCECFF"/>
    <a:srgbClr val="D5E6FF"/>
    <a:srgbClr val="66CCFF"/>
    <a:srgbClr val="3399FF"/>
    <a:srgbClr val="6699FF"/>
    <a:srgbClr val="FCB4AE"/>
    <a:srgbClr val="796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45" autoAdjust="0"/>
  </p:normalViewPr>
  <p:slideViewPr>
    <p:cSldViewPr>
      <p:cViewPr>
        <p:scale>
          <a:sx n="69" d="100"/>
          <a:sy n="69" d="100"/>
        </p:scale>
        <p:origin x="-2028" y="-91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1" y="0"/>
            <a:ext cx="3076476" cy="510153"/>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lvl1pPr>
              <a:lnSpc>
                <a:spcPct val="100000"/>
              </a:lnSpc>
              <a:spcBef>
                <a:spcPct val="0"/>
              </a:spcBef>
              <a:buClrTx/>
              <a:buFontTx/>
              <a:buNone/>
              <a:defRPr sz="1300">
                <a:effectLst/>
              </a:defRPr>
            </a:lvl1pPr>
          </a:lstStyle>
          <a:p>
            <a:pPr>
              <a:defRPr/>
            </a:pPr>
            <a:endParaRPr lang="en-US"/>
          </a:p>
        </p:txBody>
      </p:sp>
      <p:sp>
        <p:nvSpPr>
          <p:cNvPr id="146435" name="Rectangle 3"/>
          <p:cNvSpPr>
            <a:spLocks noGrp="1" noChangeArrowheads="1"/>
          </p:cNvSpPr>
          <p:nvPr>
            <p:ph type="dt" sz="quarter" idx="1"/>
          </p:nvPr>
        </p:nvSpPr>
        <p:spPr bwMode="auto">
          <a:xfrm>
            <a:off x="4021129" y="0"/>
            <a:ext cx="3076476" cy="510153"/>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lvl1pPr algn="r">
              <a:lnSpc>
                <a:spcPct val="100000"/>
              </a:lnSpc>
              <a:spcBef>
                <a:spcPct val="0"/>
              </a:spcBef>
              <a:buClrTx/>
              <a:buFontTx/>
              <a:buNone/>
              <a:defRPr sz="1300">
                <a:effectLst/>
              </a:defRPr>
            </a:lvl1pPr>
          </a:lstStyle>
          <a:p>
            <a:pPr>
              <a:defRPr/>
            </a:pPr>
            <a:endParaRPr lang="en-US"/>
          </a:p>
        </p:txBody>
      </p:sp>
      <p:sp>
        <p:nvSpPr>
          <p:cNvPr id="146436" name="Rectangle 4"/>
          <p:cNvSpPr>
            <a:spLocks noGrp="1" noChangeArrowheads="1"/>
          </p:cNvSpPr>
          <p:nvPr>
            <p:ph type="ftr" sz="quarter" idx="2"/>
          </p:nvPr>
        </p:nvSpPr>
        <p:spPr bwMode="auto">
          <a:xfrm>
            <a:off x="1" y="9721137"/>
            <a:ext cx="3076476" cy="511814"/>
          </a:xfrm>
          <a:prstGeom prst="rect">
            <a:avLst/>
          </a:prstGeom>
          <a:noFill/>
          <a:ln w="9525">
            <a:noFill/>
            <a:miter lim="800000"/>
            <a:headEnd/>
            <a:tailEnd/>
          </a:ln>
          <a:effectLst/>
        </p:spPr>
        <p:txBody>
          <a:bodyPr vert="horz" wrap="square" lIns="96506" tIns="48253" rIns="96506" bIns="48253" numCol="1" anchor="b" anchorCtr="0" compatLnSpc="1">
            <a:prstTxWarp prst="textNoShape">
              <a:avLst/>
            </a:prstTxWarp>
          </a:bodyPr>
          <a:lstStyle>
            <a:lvl1pPr>
              <a:lnSpc>
                <a:spcPct val="100000"/>
              </a:lnSpc>
              <a:spcBef>
                <a:spcPct val="0"/>
              </a:spcBef>
              <a:buClrTx/>
              <a:buFontTx/>
              <a:buNone/>
              <a:defRPr sz="1300">
                <a:effectLst/>
              </a:defRPr>
            </a:lvl1pPr>
          </a:lstStyle>
          <a:p>
            <a:pPr>
              <a:defRPr/>
            </a:pPr>
            <a:endParaRPr lang="en-US"/>
          </a:p>
        </p:txBody>
      </p:sp>
      <p:sp>
        <p:nvSpPr>
          <p:cNvPr id="146437" name="Rectangle 5"/>
          <p:cNvSpPr>
            <a:spLocks noGrp="1" noChangeArrowheads="1"/>
          </p:cNvSpPr>
          <p:nvPr>
            <p:ph type="sldNum" sz="quarter" idx="3"/>
          </p:nvPr>
        </p:nvSpPr>
        <p:spPr bwMode="auto">
          <a:xfrm>
            <a:off x="4021129" y="9721137"/>
            <a:ext cx="3076476" cy="511814"/>
          </a:xfrm>
          <a:prstGeom prst="rect">
            <a:avLst/>
          </a:prstGeom>
          <a:noFill/>
          <a:ln w="9525">
            <a:noFill/>
            <a:miter lim="800000"/>
            <a:headEnd/>
            <a:tailEnd/>
          </a:ln>
          <a:effectLst/>
        </p:spPr>
        <p:txBody>
          <a:bodyPr vert="horz" wrap="square" lIns="96506" tIns="48253" rIns="96506" bIns="48253" numCol="1" anchor="b" anchorCtr="0" compatLnSpc="1">
            <a:prstTxWarp prst="textNoShape">
              <a:avLst/>
            </a:prstTxWarp>
          </a:bodyPr>
          <a:lstStyle>
            <a:lvl1pPr algn="r">
              <a:lnSpc>
                <a:spcPct val="100000"/>
              </a:lnSpc>
              <a:spcBef>
                <a:spcPct val="0"/>
              </a:spcBef>
              <a:buClrTx/>
              <a:buFontTx/>
              <a:buNone/>
              <a:defRPr sz="1300">
                <a:effectLst/>
              </a:defRPr>
            </a:lvl1pPr>
          </a:lstStyle>
          <a:p>
            <a:pPr>
              <a:defRPr/>
            </a:pPr>
            <a:fld id="{DBCF44F5-FEC1-491B-A730-7CA5F7FCD08B}" type="slidenum">
              <a:rPr lang="en-US"/>
              <a:pPr>
                <a:defRPr/>
              </a:pPr>
              <a:t>‹#›</a:t>
            </a:fld>
            <a:endParaRPr lang="en-US"/>
          </a:p>
        </p:txBody>
      </p:sp>
    </p:spTree>
    <p:extLst>
      <p:ext uri="{BB962C8B-B14F-4D97-AF65-F5344CB8AC3E}">
        <p14:creationId xmlns:p14="http://schemas.microsoft.com/office/powerpoint/2010/main" val="2213948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1" y="0"/>
            <a:ext cx="3076476" cy="511814"/>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lvl1pPr>
              <a:lnSpc>
                <a:spcPct val="100000"/>
              </a:lnSpc>
              <a:spcBef>
                <a:spcPct val="0"/>
              </a:spcBef>
              <a:buClrTx/>
              <a:buFontTx/>
              <a:buNone/>
              <a:defRPr sz="1300">
                <a:effectLst/>
              </a:defRPr>
            </a:lvl1pPr>
          </a:lstStyle>
          <a:p>
            <a:pPr>
              <a:defRPr/>
            </a:pPr>
            <a:endParaRPr lang="en-US"/>
          </a:p>
        </p:txBody>
      </p:sp>
      <p:sp>
        <p:nvSpPr>
          <p:cNvPr id="149507" name="Rectangle 3"/>
          <p:cNvSpPr>
            <a:spLocks noGrp="1" noChangeArrowheads="1"/>
          </p:cNvSpPr>
          <p:nvPr>
            <p:ph type="dt" idx="1"/>
          </p:nvPr>
        </p:nvSpPr>
        <p:spPr bwMode="auto">
          <a:xfrm>
            <a:off x="4021129" y="0"/>
            <a:ext cx="3076476" cy="511814"/>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lvl1pPr algn="r">
              <a:lnSpc>
                <a:spcPct val="100000"/>
              </a:lnSpc>
              <a:spcBef>
                <a:spcPct val="0"/>
              </a:spcBef>
              <a:buClrTx/>
              <a:buFontTx/>
              <a:buNone/>
              <a:defRPr sz="1300">
                <a:effectLst/>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777875" y="768350"/>
            <a:ext cx="5543550" cy="3838575"/>
          </a:xfrm>
          <a:prstGeom prst="rect">
            <a:avLst/>
          </a:prstGeom>
          <a:noFill/>
          <a:ln w="9525">
            <a:solidFill>
              <a:srgbClr val="000000"/>
            </a:solidFill>
            <a:miter lim="800000"/>
            <a:headEnd/>
            <a:tailEnd/>
          </a:ln>
        </p:spPr>
      </p:sp>
      <p:sp>
        <p:nvSpPr>
          <p:cNvPr id="149509" name="Rectangle 5"/>
          <p:cNvSpPr>
            <a:spLocks noGrp="1" noChangeArrowheads="1"/>
          </p:cNvSpPr>
          <p:nvPr>
            <p:ph type="body" sz="quarter" idx="3"/>
          </p:nvPr>
        </p:nvSpPr>
        <p:spPr bwMode="auto">
          <a:xfrm>
            <a:off x="710609" y="4862231"/>
            <a:ext cx="5678083" cy="4604662"/>
          </a:xfrm>
          <a:prstGeom prst="rect">
            <a:avLst/>
          </a:prstGeom>
          <a:noFill/>
          <a:ln w="9525">
            <a:noFill/>
            <a:miter lim="800000"/>
            <a:headEnd/>
            <a:tailEnd/>
          </a:ln>
          <a:effectLst/>
        </p:spPr>
        <p:txBody>
          <a:bodyPr vert="horz" wrap="square" lIns="96506" tIns="48253" rIns="96506" bIns="4825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9510" name="Rectangle 6"/>
          <p:cNvSpPr>
            <a:spLocks noGrp="1" noChangeArrowheads="1"/>
          </p:cNvSpPr>
          <p:nvPr>
            <p:ph type="ftr" sz="quarter" idx="4"/>
          </p:nvPr>
        </p:nvSpPr>
        <p:spPr bwMode="auto">
          <a:xfrm>
            <a:off x="1" y="9721137"/>
            <a:ext cx="3076476" cy="511814"/>
          </a:xfrm>
          <a:prstGeom prst="rect">
            <a:avLst/>
          </a:prstGeom>
          <a:noFill/>
          <a:ln w="9525">
            <a:noFill/>
            <a:miter lim="800000"/>
            <a:headEnd/>
            <a:tailEnd/>
          </a:ln>
          <a:effectLst/>
        </p:spPr>
        <p:txBody>
          <a:bodyPr vert="horz" wrap="square" lIns="96506" tIns="48253" rIns="96506" bIns="48253" numCol="1" anchor="b" anchorCtr="0" compatLnSpc="1">
            <a:prstTxWarp prst="textNoShape">
              <a:avLst/>
            </a:prstTxWarp>
          </a:bodyPr>
          <a:lstStyle>
            <a:lvl1pPr>
              <a:lnSpc>
                <a:spcPct val="100000"/>
              </a:lnSpc>
              <a:spcBef>
                <a:spcPct val="0"/>
              </a:spcBef>
              <a:buClrTx/>
              <a:buFontTx/>
              <a:buNone/>
              <a:defRPr sz="1300">
                <a:effectLst/>
              </a:defRPr>
            </a:lvl1pPr>
          </a:lstStyle>
          <a:p>
            <a:pPr>
              <a:defRPr/>
            </a:pPr>
            <a:endParaRPr lang="en-US"/>
          </a:p>
        </p:txBody>
      </p:sp>
      <p:sp>
        <p:nvSpPr>
          <p:cNvPr id="149511" name="Rectangle 7"/>
          <p:cNvSpPr>
            <a:spLocks noGrp="1" noChangeArrowheads="1"/>
          </p:cNvSpPr>
          <p:nvPr>
            <p:ph type="sldNum" sz="quarter" idx="5"/>
          </p:nvPr>
        </p:nvSpPr>
        <p:spPr bwMode="auto">
          <a:xfrm>
            <a:off x="4021129" y="9721137"/>
            <a:ext cx="3076476" cy="511814"/>
          </a:xfrm>
          <a:prstGeom prst="rect">
            <a:avLst/>
          </a:prstGeom>
          <a:noFill/>
          <a:ln w="9525">
            <a:noFill/>
            <a:miter lim="800000"/>
            <a:headEnd/>
            <a:tailEnd/>
          </a:ln>
          <a:effectLst/>
        </p:spPr>
        <p:txBody>
          <a:bodyPr vert="horz" wrap="square" lIns="96506" tIns="48253" rIns="96506" bIns="48253" numCol="1" anchor="b" anchorCtr="0" compatLnSpc="1">
            <a:prstTxWarp prst="textNoShape">
              <a:avLst/>
            </a:prstTxWarp>
          </a:bodyPr>
          <a:lstStyle>
            <a:lvl1pPr algn="r">
              <a:lnSpc>
                <a:spcPct val="100000"/>
              </a:lnSpc>
              <a:spcBef>
                <a:spcPct val="0"/>
              </a:spcBef>
              <a:buClrTx/>
              <a:buFontTx/>
              <a:buNone/>
              <a:defRPr sz="1300">
                <a:effectLst/>
              </a:defRPr>
            </a:lvl1pPr>
          </a:lstStyle>
          <a:p>
            <a:pPr>
              <a:defRPr/>
            </a:pPr>
            <a:fld id="{6828E5F4-FF02-439F-817A-30B6D3161454}" type="slidenum">
              <a:rPr lang="en-US"/>
              <a:pPr>
                <a:defRPr/>
              </a:pPr>
              <a:t>‹#›</a:t>
            </a:fld>
            <a:endParaRPr lang="en-US"/>
          </a:p>
        </p:txBody>
      </p:sp>
    </p:spTree>
    <p:extLst>
      <p:ext uri="{BB962C8B-B14F-4D97-AF65-F5344CB8AC3E}">
        <p14:creationId xmlns:p14="http://schemas.microsoft.com/office/powerpoint/2010/main" val="4226092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D930E41-9B92-4041-A53F-A077FB4D79B2}" type="slidenum">
              <a:rPr lang="en-US" smtClean="0"/>
              <a:pPr/>
              <a:t>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6947C88-AA2C-448C-BA11-2B2D45ABDCAD}" type="slidenum">
              <a:rPr lang="en-US" smtClean="0"/>
              <a:pPr/>
              <a:t>10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780B1E3-1A2D-475D-B5DF-C9C61804E1A2}" type="slidenum">
              <a:rPr lang="en-US" smtClean="0"/>
              <a:pPr/>
              <a:t>11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6BE02A2-C83D-439E-AB0E-13D4E1718963}" type="slidenum">
              <a:rPr lang="en-US" smtClean="0"/>
              <a:pPr/>
              <a:t>12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9A6008B-D21B-45C8-BC1A-087F87CBC649}" type="slidenum">
              <a:rPr lang="en-US" smtClean="0"/>
              <a:pPr/>
              <a:t>13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F9EB77F-0DF8-4C73-A60E-84DFDCBBE6FE}" type="slidenum">
              <a:rPr lang="en-US" smtClean="0"/>
              <a:pPr/>
              <a:t>14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DA3BEC2-A50C-4A52-B097-1FD184042386}" type="slidenum">
              <a:rPr lang="en-US" smtClean="0"/>
              <a:pPr/>
              <a:t>15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7CB89A8-934D-4A31-B8F1-0F12E2D2BD44}" type="slidenum">
              <a:rPr lang="en-US" smtClean="0"/>
              <a:pPr/>
              <a:t>16</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94A226-0AD8-496F-B2A1-F0615A92C3F9}" type="slidenum">
              <a:rPr lang="en-US" smtClean="0"/>
              <a:pPr/>
              <a:t>17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807277C-715F-4B36-8EB4-4A9D28E96C94}" type="slidenum">
              <a:rPr lang="en-US" smtClean="0"/>
              <a:pPr/>
              <a:t>18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60B86C5-7C41-48AD-BC05-9C36499FA569}" type="slidenum">
              <a:rPr lang="en-US" smtClean="0"/>
              <a:pPr/>
              <a:t>19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28FB9D8-2950-4BFE-B309-0AC060DEEAA8}" type="slidenum">
              <a:rPr lang="en-US" smtClean="0"/>
              <a:pPr/>
              <a:t>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C9513C1-771B-4245-963D-FFD247858035}" type="slidenum">
              <a:rPr lang="en-US" smtClean="0"/>
              <a:pPr/>
              <a:t>20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AA17202-35C0-4AAC-8ED5-CC4869F417DD}" type="slidenum">
              <a:rPr lang="en-US" smtClean="0"/>
              <a:pPr/>
              <a:t>21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2FF3F97-C8B4-415E-A830-5746E6B03830}" type="slidenum">
              <a:rPr lang="en-US" smtClean="0"/>
              <a:pPr/>
              <a:t>22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FD323D7-E23B-44D9-B9FC-D29101578410}" type="slidenum">
              <a:rPr lang="en-US" smtClean="0"/>
              <a:pPr/>
              <a:t>23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5BE017F-0679-4C4F-9915-D907FCDF1B66}" type="slidenum">
              <a:rPr lang="en-US" smtClean="0"/>
              <a:pPr/>
              <a:t>24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E5AE898-4435-4CC6-8B26-18D6E406A6FE}" type="slidenum">
              <a:rPr lang="en-US" smtClean="0"/>
              <a:pPr/>
              <a:t>25</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DF5A632-51EA-45EB-B7DE-D4AF25FE2EF5}" type="slidenum">
              <a:rPr lang="en-US" smtClean="0"/>
              <a:pPr/>
              <a:t>26</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2F6E549-233F-47F8-93E0-92D858A8E94C}" type="slidenum">
              <a:rPr lang="en-US" smtClean="0"/>
              <a:pPr/>
              <a:t>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60B14CC-3470-44E8-817F-DB72BF047925}" type="slidenum">
              <a:rPr lang="en-US" smtClean="0"/>
              <a:pPr/>
              <a:t>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80AED2CE-508F-4BAF-9F63-28A9FF08F398}" type="slidenum">
              <a:rPr lang="en-US" smtClean="0"/>
              <a:pPr/>
              <a:t>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CD053AC-8A02-4883-8897-4296C71999EB}" type="slidenum">
              <a:rPr lang="en-US" smtClean="0"/>
              <a:pPr/>
              <a:t>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D05676C-BDB5-4712-BCA1-D18DA6BFC02C}" type="slidenum">
              <a:rPr lang="en-US" smtClean="0"/>
              <a:pPr/>
              <a:t>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284EC79-D2C1-40B8-94DE-BB71DAF0DEDD}" type="slidenum">
              <a:rPr lang="en-US" smtClean="0"/>
              <a:pPr/>
              <a:t>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5BA99BE-369C-4E06-95C8-9B6ED92A065C}" type="slidenum">
              <a:rPr lang="en-US" smtClean="0"/>
              <a:pPr/>
              <a:t>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ro-R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39B1EA-F3E9-4799-8611-2B64D9D532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3EB533-0FA6-4A07-A122-4C278E8902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CEFD2C-D4F1-4498-9365-2E21F33B4E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44477"/>
            <a:ext cx="9083941" cy="1431925"/>
          </a:xfrm>
        </p:spPr>
        <p:txBody>
          <a:bodyPr/>
          <a:lstStyle/>
          <a:p>
            <a:r>
              <a:rPr lang="en-US" smtClean="0"/>
              <a:t>Click to edit Master title style</a:t>
            </a:r>
            <a:endParaRPr lang="ro-RO"/>
          </a:p>
        </p:txBody>
      </p:sp>
      <p:sp>
        <p:nvSpPr>
          <p:cNvPr id="3" name="Text Placeholder 2"/>
          <p:cNvSpPr>
            <a:spLocks noGrp="1"/>
          </p:cNvSpPr>
          <p:nvPr>
            <p:ph type="body" sz="half" idx="1"/>
          </p:nvPr>
        </p:nvSpPr>
        <p:spPr>
          <a:xfrm>
            <a:off x="908051" y="1905001"/>
            <a:ext cx="4254766"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quarter" idx="2"/>
          </p:nvPr>
        </p:nvSpPr>
        <p:spPr>
          <a:xfrm>
            <a:off x="5327916" y="19050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Content Placeholder 4"/>
          <p:cNvSpPr>
            <a:spLocks noGrp="1"/>
          </p:cNvSpPr>
          <p:nvPr>
            <p:ph sz="quarter" idx="3"/>
          </p:nvPr>
        </p:nvSpPr>
        <p:spPr>
          <a:xfrm>
            <a:off x="5327916" y="40767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Date Placeholder 5"/>
          <p:cNvSpPr>
            <a:spLocks noGrp="1"/>
          </p:cNvSpPr>
          <p:nvPr>
            <p:ph type="dt" sz="half" idx="10"/>
          </p:nvPr>
        </p:nvSpPr>
        <p:spPr>
          <a:xfrm>
            <a:off x="908050" y="6245225"/>
            <a:ext cx="2060575"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714750" y="6245225"/>
            <a:ext cx="31369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515225" y="6245225"/>
            <a:ext cx="2060575" cy="476250"/>
          </a:xfrm>
        </p:spPr>
        <p:txBody>
          <a:bodyPr/>
          <a:lstStyle>
            <a:lvl1pPr>
              <a:defRPr/>
            </a:lvl1pPr>
          </a:lstStyle>
          <a:p>
            <a:pPr>
              <a:defRPr/>
            </a:pPr>
            <a:fld id="{A67E11D7-82EB-4E5E-90C8-AC4A0CFEF24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95300" y="244477"/>
            <a:ext cx="9083941" cy="1431925"/>
          </a:xfrm>
        </p:spPr>
        <p:txBody>
          <a:bodyPr/>
          <a:lstStyle/>
          <a:p>
            <a:r>
              <a:rPr lang="en-US" smtClean="0"/>
              <a:t>Click to edit Master title style</a:t>
            </a:r>
            <a:endParaRPr lang="ro-RO"/>
          </a:p>
        </p:txBody>
      </p:sp>
      <p:sp>
        <p:nvSpPr>
          <p:cNvPr id="3" name="Content Placeholder 2"/>
          <p:cNvSpPr>
            <a:spLocks noGrp="1"/>
          </p:cNvSpPr>
          <p:nvPr>
            <p:ph sz="quarter" idx="1"/>
          </p:nvPr>
        </p:nvSpPr>
        <p:spPr>
          <a:xfrm>
            <a:off x="908051" y="19050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quarter" idx="2"/>
          </p:nvPr>
        </p:nvSpPr>
        <p:spPr>
          <a:xfrm>
            <a:off x="5327916" y="19050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Content Placeholder 4"/>
          <p:cNvSpPr>
            <a:spLocks noGrp="1"/>
          </p:cNvSpPr>
          <p:nvPr>
            <p:ph sz="quarter" idx="3"/>
          </p:nvPr>
        </p:nvSpPr>
        <p:spPr>
          <a:xfrm>
            <a:off x="908051" y="40767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Content Placeholder 5"/>
          <p:cNvSpPr>
            <a:spLocks noGrp="1"/>
          </p:cNvSpPr>
          <p:nvPr>
            <p:ph sz="quarter" idx="4"/>
          </p:nvPr>
        </p:nvSpPr>
        <p:spPr>
          <a:xfrm>
            <a:off x="5327916" y="40767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a:xfrm>
            <a:off x="908050" y="6245225"/>
            <a:ext cx="2060575"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714750" y="6245225"/>
            <a:ext cx="31369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15225" y="6245225"/>
            <a:ext cx="2060575" cy="476250"/>
          </a:xfrm>
        </p:spPr>
        <p:txBody>
          <a:bodyPr/>
          <a:lstStyle>
            <a:lvl1pPr>
              <a:defRPr/>
            </a:lvl1pPr>
          </a:lstStyle>
          <a:p>
            <a:pPr>
              <a:defRPr/>
            </a:pPr>
            <a:fld id="{FD10B1A2-5E72-495C-9515-4081C9F09BC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44477"/>
            <a:ext cx="9083941" cy="1431925"/>
          </a:xfrm>
        </p:spPr>
        <p:txBody>
          <a:bodyPr/>
          <a:lstStyle/>
          <a:p>
            <a:r>
              <a:rPr lang="en-US" smtClean="0"/>
              <a:t>Click to edit Master title style</a:t>
            </a:r>
            <a:endParaRPr lang="ro-RO"/>
          </a:p>
        </p:txBody>
      </p:sp>
      <p:sp>
        <p:nvSpPr>
          <p:cNvPr id="3" name="Content Placeholder 2"/>
          <p:cNvSpPr>
            <a:spLocks noGrp="1"/>
          </p:cNvSpPr>
          <p:nvPr>
            <p:ph sz="quarter" idx="1"/>
          </p:nvPr>
        </p:nvSpPr>
        <p:spPr>
          <a:xfrm>
            <a:off x="908051" y="19050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quarter" idx="2"/>
          </p:nvPr>
        </p:nvSpPr>
        <p:spPr>
          <a:xfrm>
            <a:off x="908051" y="4076701"/>
            <a:ext cx="4254766"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half" idx="3"/>
          </p:nvPr>
        </p:nvSpPr>
        <p:spPr>
          <a:xfrm>
            <a:off x="5327916" y="1905001"/>
            <a:ext cx="4254766"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Date Placeholder 5"/>
          <p:cNvSpPr>
            <a:spLocks noGrp="1"/>
          </p:cNvSpPr>
          <p:nvPr>
            <p:ph type="dt" sz="half" idx="10"/>
          </p:nvPr>
        </p:nvSpPr>
        <p:spPr>
          <a:xfrm>
            <a:off x="908050" y="6245225"/>
            <a:ext cx="2060575"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714750" y="6245225"/>
            <a:ext cx="31369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515225" y="6245225"/>
            <a:ext cx="2060575" cy="476250"/>
          </a:xfrm>
        </p:spPr>
        <p:txBody>
          <a:bodyPr/>
          <a:lstStyle>
            <a:lvl1pPr>
              <a:defRPr/>
            </a:lvl1pPr>
          </a:lstStyle>
          <a:p>
            <a:pPr>
              <a:defRPr/>
            </a:pPr>
            <a:fld id="{BEAE6823-E3FF-47AF-A347-F354E85858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D2837F-686C-4D84-A9EA-792393CA9F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0967E7-8AC2-40E8-98C1-021AFBC6B55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3E8C34-9BE0-49BC-95A6-BD39A86189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5032111"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75D8BA-4E21-4C5A-9EFF-56CA82C807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1741C0-1560-4A6D-A714-F58ED6A1F5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9A006A-DCEA-44B3-AC7A-C3C0CCA207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872972" y="273052"/>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95301"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DDAE16-1058-4C53-B174-584D7F3760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47E3EB-9B52-4FBB-8FE4-F516B8D14B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E5FE"/>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o-RO" smtClean="0"/>
          </a:p>
        </p:txBody>
      </p:sp>
      <p:sp>
        <p:nvSpPr>
          <p:cNvPr id="6147" name="Text Placeholder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smtClean="0"/>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0CCAF36-1B5A-4641-93B3-B5D8C8EDC9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7" r:id="rId12"/>
    <p:sldLayoutId id="2147484058" r:id="rId13"/>
    <p:sldLayoutId id="2147484059"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ipi.ro/" TargetMode="External"/><Relationship Id="rId3" Type="http://schemas.openxmlformats.org/officeDocument/2006/relationships/image" Target="../media/image13.jpeg"/><Relationship Id="rId7"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www.ipi.ro/" TargetMode="Externa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hyperlink" Target="http://www.ipi.ro/" TargetMode="External"/><Relationship Id="rId3" Type="http://schemas.openxmlformats.org/officeDocument/2006/relationships/image" Target="../media/image18.jpeg"/><Relationship Id="rId7"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www.ipi.ro/" TargetMode="External"/><Relationship Id="rId5" Type="http://schemas.openxmlformats.org/officeDocument/2006/relationships/image" Target="../media/image1.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jpeg"/><Relationship Id="rId7" Type="http://schemas.openxmlformats.org/officeDocument/2006/relationships/hyperlink" Target="http://www.ipi.ro/"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www.ipi.ro/" TargetMode="External"/><Relationship Id="rId5" Type="http://schemas.openxmlformats.org/officeDocument/2006/relationships/image" Target="../media/image1.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jpeg"/><Relationship Id="rId7"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http://www.ipi.ro/" TargetMode="External"/><Relationship Id="rId9"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www.ipi.ro/" TargetMode="External"/><Relationship Id="rId5" Type="http://schemas.openxmlformats.org/officeDocument/2006/relationships/image" Target="../media/image1.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8" Type="http://schemas.openxmlformats.org/officeDocument/2006/relationships/hyperlink" Target="http://www.ipi.ro/" TargetMode="External"/><Relationship Id="rId3" Type="http://schemas.openxmlformats.org/officeDocument/2006/relationships/image" Target="../media/image37.jpeg"/><Relationship Id="rId7"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ipi.r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ipi.ro/"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2.jpeg"/><Relationship Id="rId7" Type="http://schemas.openxmlformats.org/officeDocument/2006/relationships/hyperlink" Target="http://www.ipi.ro/"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jpeg"/><Relationship Id="rId11" Type="http://schemas.openxmlformats.org/officeDocument/2006/relationships/image" Target="../media/image48.jpeg"/><Relationship Id="rId5" Type="http://schemas.openxmlformats.org/officeDocument/2006/relationships/image" Target="../media/image44.jpeg"/><Relationship Id="rId10" Type="http://schemas.openxmlformats.org/officeDocument/2006/relationships/image" Target="../media/image47.jpeg"/><Relationship Id="rId4" Type="http://schemas.openxmlformats.org/officeDocument/2006/relationships/image" Target="../media/image43.jpeg"/><Relationship Id="rId9" Type="http://schemas.openxmlformats.org/officeDocument/2006/relationships/image" Target="../media/image46.jpeg"/></Relationships>
</file>

<file path=ppt/slides/_rels/slide21.xml.rels><?xml version="1.0" encoding="UTF-8" standalone="yes"?>
<Relationships xmlns="http://schemas.openxmlformats.org/package/2006/relationships"><Relationship Id="rId8" Type="http://schemas.openxmlformats.org/officeDocument/2006/relationships/hyperlink" Target="http://www.ipi.ro/" TargetMode="External"/><Relationship Id="rId3" Type="http://schemas.openxmlformats.org/officeDocument/2006/relationships/image" Target="../media/image49.jpeg"/><Relationship Id="rId7"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52.jpeg"/><Relationship Id="rId11" Type="http://schemas.openxmlformats.org/officeDocument/2006/relationships/image" Target="../media/image55.jpeg"/><Relationship Id="rId5" Type="http://schemas.openxmlformats.org/officeDocument/2006/relationships/image" Target="../media/image51.jpeg"/><Relationship Id="rId10" Type="http://schemas.openxmlformats.org/officeDocument/2006/relationships/image" Target="../media/image54.jpeg"/><Relationship Id="rId4" Type="http://schemas.openxmlformats.org/officeDocument/2006/relationships/image" Target="../media/image50.jpeg"/><Relationship Id="rId9" Type="http://schemas.openxmlformats.org/officeDocument/2006/relationships/image" Target="../media/image5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ipi.r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hyperlink" Target="http://www.ipi.ro/"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ipi.ro/" TargetMode="External"/><Relationship Id="rId3" Type="http://schemas.openxmlformats.org/officeDocument/2006/relationships/image" Target="../media/image57.jpeg"/><Relationship Id="rId7"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1.jpeg"/><Relationship Id="rId7" Type="http://schemas.openxmlformats.org/officeDocument/2006/relationships/hyperlink" Target="http://www.ipi.ro/"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image" Target="../media/image63.jpeg"/><Relationship Id="rId4" Type="http://schemas.openxmlformats.org/officeDocument/2006/relationships/image" Target="../media/image62.jpeg"/><Relationship Id="rId9"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hyperlink" Target="http://www.ipi.r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ipi.r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ipi.r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www.ipi.ro/" TargetMode="Externa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hyperlink" Target="http://www.ipi.ro/" TargetMode="External"/><Relationship Id="rId3" Type="http://schemas.openxmlformats.org/officeDocument/2006/relationships/image" Target="../media/image3.jpeg"/><Relationship Id="rId7"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www.ipi.ro/" TargetMode="Externa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hyperlink" Target="http://www.ipi.ro/" TargetMode="External"/><Relationship Id="rId3" Type="http://schemas.openxmlformats.org/officeDocument/2006/relationships/image" Target="../media/image8.jpeg"/><Relationship Id="rId7"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www.ipi.ro/" TargetMode="Externa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42950" y="2130425"/>
            <a:ext cx="8420100" cy="1470025"/>
          </a:xfrm>
        </p:spPr>
        <p:txBody>
          <a:bodyPr rtlCol="0">
            <a:noAutofit/>
          </a:bodyPr>
          <a:lstStyle/>
          <a:p>
            <a:pPr eaLnBrk="1" fontAlgn="auto" hangingPunct="1">
              <a:spcAft>
                <a:spcPts val="0"/>
              </a:spcAft>
              <a:defRPr/>
            </a:pPr>
            <a:r>
              <a:rPr lang="ro-RO" sz="6000" b="1" dirty="0"/>
              <a:t>FUNDAŢIA </a:t>
            </a:r>
            <a:br>
              <a:rPr lang="ro-RO" sz="6000" b="1" dirty="0"/>
            </a:br>
            <a:r>
              <a:rPr lang="ro-RO" sz="6000" b="1" dirty="0"/>
              <a:t>INIMĂ PENTRU INIMĂ</a:t>
            </a:r>
            <a:endParaRPr lang="en-US" sz="6000" b="1" dirty="0"/>
          </a:p>
        </p:txBody>
      </p:sp>
      <p:sp>
        <p:nvSpPr>
          <p:cNvPr id="12291" name="Rectangle 3"/>
          <p:cNvSpPr>
            <a:spLocks noGrp="1" noChangeArrowheads="1"/>
          </p:cNvSpPr>
          <p:nvPr>
            <p:ph type="subTitle" idx="1"/>
          </p:nvPr>
        </p:nvSpPr>
        <p:spPr/>
        <p:txBody>
          <a:bodyPr/>
          <a:lstStyle/>
          <a:p>
            <a:pPr eaLnBrk="1" hangingPunct="1"/>
            <a:r>
              <a:rPr lang="ro-RO" b="1" i="1" dirty="0" smtClean="0">
                <a:solidFill>
                  <a:schemeClr val="tx1"/>
                </a:solidFill>
              </a:rPr>
              <a:t>Organizaţie nonguvernamentală în domeniul serviciilor sociale</a:t>
            </a:r>
            <a:endParaRPr lang="en-US" b="1" i="1" dirty="0" smtClean="0">
              <a:solidFill>
                <a:schemeClr val="tx1"/>
              </a:solidFill>
            </a:endParaRPr>
          </a:p>
        </p:txBody>
      </p:sp>
      <p:pic>
        <p:nvPicPr>
          <p:cNvPr id="12292" name="Picture 5"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12293"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a:spcBef>
                <a:spcPct val="50000"/>
              </a:spcBef>
            </a:pPr>
            <a:r>
              <a:rPr lang="ro-RO" sz="1400" b="1" i="1" dirty="0"/>
              <a:t>FUNDAŢIA INIMĂ PENTRU INIMĂ </a:t>
            </a:r>
          </a:p>
          <a:p>
            <a:pPr algn="ctr">
              <a:spcBef>
                <a:spcPct val="50000"/>
              </a:spcBef>
            </a:pPr>
            <a:r>
              <a:rPr lang="ro-RO" sz="1400" b="1" i="1" dirty="0"/>
              <a:t>RAPORT DE </a:t>
            </a:r>
            <a:r>
              <a:rPr lang="ro-RO" sz="1400" b="1" i="1" dirty="0" smtClean="0"/>
              <a:t>ACTIVITATE</a:t>
            </a:r>
          </a:p>
          <a:p>
            <a:pPr algn="ctr">
              <a:spcBef>
                <a:spcPct val="50000"/>
              </a:spcBef>
            </a:pPr>
            <a:r>
              <a:rPr lang="ro-RO" sz="1400" b="1" i="1" dirty="0" smtClean="0"/>
              <a:t>2015</a:t>
            </a:r>
            <a:endParaRPr lang="en-US" sz="1400" b="1" i="1" dirty="0"/>
          </a:p>
        </p:txBody>
      </p:sp>
      <p:sp>
        <p:nvSpPr>
          <p:cNvPr id="12294"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2295" name="Text Box 8"/>
          <p:cNvSpPr txBox="1">
            <a:spLocks noChangeArrowheads="1"/>
          </p:cNvSpPr>
          <p:nvPr/>
        </p:nvSpPr>
        <p:spPr bwMode="auto">
          <a:xfrm>
            <a:off x="974725" y="6381750"/>
            <a:ext cx="8347075" cy="246063"/>
          </a:xfrm>
          <a:prstGeom prst="rect">
            <a:avLst/>
          </a:prstGeom>
          <a:noFill/>
          <a:ln w="9525">
            <a:noFill/>
            <a:miter lim="800000"/>
            <a:headEnd/>
            <a:tailEnd/>
          </a:ln>
        </p:spPr>
        <p:txBody>
          <a:bodyPr>
            <a:spAutoFit/>
          </a:bodyPr>
          <a:lstStyle/>
          <a:p>
            <a:pPr algn="ctr"/>
            <a:r>
              <a:rPr lang="ro-RO" i="1"/>
              <a:t> </a:t>
            </a:r>
            <a:endParaRPr lang="en-US" i="1"/>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sz="quarter"/>
          </p:nvPr>
        </p:nvSpPr>
        <p:spPr>
          <a:xfrm>
            <a:off x="508000" y="1343025"/>
            <a:ext cx="8915400" cy="285750"/>
          </a:xfrm>
        </p:spPr>
        <p:txBody>
          <a:bodyPr rtlCol="0">
            <a:normAutofit fontScale="90000"/>
          </a:bodyPr>
          <a:lstStyle/>
          <a:p>
            <a:pPr eaLnBrk="1" fontAlgn="auto" hangingPunct="1">
              <a:spcAft>
                <a:spcPts val="0"/>
              </a:spcAft>
              <a:defRPr/>
            </a:pPr>
            <a:r>
              <a:rPr lang="ro-RO" sz="1800" b="1" i="1" dirty="0" smtClean="0"/>
              <a:t>Centrul de zi Brăila, judetul Brăila</a:t>
            </a:r>
            <a:endParaRPr lang="en-US" sz="1800" b="1" i="1" dirty="0" smtClean="0"/>
          </a:p>
        </p:txBody>
      </p:sp>
      <p:pic>
        <p:nvPicPr>
          <p:cNvPr id="18435" name="Picture 26" descr="IMG_3097"/>
          <p:cNvPicPr>
            <a:picLocks noGrp="1" noChangeAspect="1" noChangeArrowheads="1"/>
          </p:cNvPicPr>
          <p:nvPr>
            <p:ph sz="quarter" idx="1"/>
          </p:nvPr>
        </p:nvPicPr>
        <p:blipFill>
          <a:blip r:embed="rId3" cstate="print"/>
          <a:srcRect/>
          <a:stretch>
            <a:fillRect/>
          </a:stretch>
        </p:blipFill>
        <p:spPr>
          <a:xfrm>
            <a:off x="1576388" y="1905000"/>
            <a:ext cx="2917825" cy="2019300"/>
          </a:xfrm>
        </p:spPr>
      </p:pic>
      <p:pic>
        <p:nvPicPr>
          <p:cNvPr id="18436" name="Picture 33" descr="Imagine0278"/>
          <p:cNvPicPr>
            <a:picLocks noGrp="1" noChangeAspect="1" noChangeArrowheads="1"/>
          </p:cNvPicPr>
          <p:nvPr>
            <p:ph sz="quarter" idx="2"/>
          </p:nvPr>
        </p:nvPicPr>
        <p:blipFill>
          <a:blip r:embed="rId4" cstate="print"/>
          <a:srcRect/>
          <a:stretch>
            <a:fillRect/>
          </a:stretch>
        </p:blipFill>
        <p:spPr>
          <a:xfrm>
            <a:off x="5997575" y="1905000"/>
            <a:ext cx="2916238" cy="2019300"/>
          </a:xfrm>
        </p:spPr>
      </p:pic>
      <p:pic>
        <p:nvPicPr>
          <p:cNvPr id="18437" name="Picture 31" descr="IMG_3320"/>
          <p:cNvPicPr>
            <a:picLocks noGrp="1" noChangeAspect="1" noChangeArrowheads="1"/>
          </p:cNvPicPr>
          <p:nvPr>
            <p:ph sz="quarter" idx="3"/>
          </p:nvPr>
        </p:nvPicPr>
        <p:blipFill>
          <a:blip r:embed="rId5" cstate="print"/>
          <a:srcRect/>
          <a:stretch>
            <a:fillRect/>
          </a:stretch>
        </p:blipFill>
        <p:spPr>
          <a:xfrm>
            <a:off x="1576388" y="4076700"/>
            <a:ext cx="2917825" cy="2019300"/>
          </a:xfrm>
        </p:spPr>
      </p:pic>
      <p:pic>
        <p:nvPicPr>
          <p:cNvPr id="18438" name="Picture 29" descr="Imagine0285"/>
          <p:cNvPicPr>
            <a:picLocks noGrp="1" noChangeAspect="1" noChangeArrowheads="1"/>
          </p:cNvPicPr>
          <p:nvPr>
            <p:ph sz="quarter" idx="4"/>
          </p:nvPr>
        </p:nvPicPr>
        <p:blipFill>
          <a:blip r:embed="rId6" cstate="print"/>
          <a:srcRect/>
          <a:stretch>
            <a:fillRect/>
          </a:stretch>
        </p:blipFill>
        <p:spPr>
          <a:xfrm>
            <a:off x="5997575" y="4076700"/>
            <a:ext cx="2916238" cy="2019300"/>
          </a:xfrm>
        </p:spPr>
      </p:pic>
      <p:pic>
        <p:nvPicPr>
          <p:cNvPr id="18439" name="Picture 4" descr="sigla ipi"/>
          <p:cNvPicPr>
            <a:picLocks noChangeAspect="1" noChangeArrowheads="1"/>
          </p:cNvPicPr>
          <p:nvPr/>
        </p:nvPicPr>
        <p:blipFill>
          <a:blip r:embed="rId7" cstate="print"/>
          <a:srcRect/>
          <a:stretch>
            <a:fillRect/>
          </a:stretch>
        </p:blipFill>
        <p:spPr bwMode="auto">
          <a:xfrm>
            <a:off x="7605713" y="115888"/>
            <a:ext cx="1982787" cy="1120775"/>
          </a:xfrm>
          <a:prstGeom prst="rect">
            <a:avLst/>
          </a:prstGeom>
          <a:noFill/>
          <a:ln w="9525">
            <a:noFill/>
            <a:miter lim="800000"/>
            <a:headEnd/>
            <a:tailEnd/>
          </a:ln>
        </p:spPr>
      </p:pic>
      <p:sp>
        <p:nvSpPr>
          <p:cNvPr id="18440" name="Text Box 5"/>
          <p:cNvSpPr txBox="1">
            <a:spLocks noChangeArrowheads="1"/>
          </p:cNvSpPr>
          <p:nvPr/>
        </p:nvSpPr>
        <p:spPr bwMode="auto">
          <a:xfrm>
            <a:off x="2378075" y="404813"/>
            <a:ext cx="4837113" cy="1169551"/>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a:p>
            <a:pPr algn="ctr" eaLnBrk="0" hangingPunct="0"/>
            <a:endParaRPr lang="en-US" sz="1400" b="1" i="1" dirty="0"/>
          </a:p>
        </p:txBody>
      </p:sp>
      <p:sp>
        <p:nvSpPr>
          <p:cNvPr id="18441"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8442"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8"/>
              </a:rPr>
              <a:t>www.ipi.ro</a:t>
            </a:r>
            <a:r>
              <a:rPr lang="ro-RO" sz="1200"/>
              <a:t> </a:t>
            </a:r>
            <a:endParaRPr lang="en-US" sz="1200"/>
          </a:p>
        </p:txBody>
      </p:sp>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Rot="1" noChangeArrowheads="1"/>
          </p:cNvSpPr>
          <p:nvPr>
            <p:ph type="title"/>
          </p:nvPr>
        </p:nvSpPr>
        <p:spPr>
          <a:xfrm>
            <a:off x="2174875" y="1219200"/>
            <a:ext cx="5643563" cy="361950"/>
          </a:xfrm>
        </p:spPr>
        <p:txBody>
          <a:bodyPr rtlCol="0">
            <a:normAutofit fontScale="90000"/>
          </a:bodyPr>
          <a:lstStyle/>
          <a:p>
            <a:pPr eaLnBrk="1" fontAlgn="auto" hangingPunct="1">
              <a:spcAft>
                <a:spcPts val="0"/>
              </a:spcAft>
              <a:defRPr/>
            </a:pPr>
            <a:r>
              <a:rPr lang="ro-RO" sz="1800" b="1" i="1" smtClean="0"/>
              <a:t>Proiecte actuale ale Fundaţiei Inimă pentru Inimă</a:t>
            </a:r>
            <a:endParaRPr lang="en-US" sz="1800" b="1" i="1" smtClean="0"/>
          </a:p>
        </p:txBody>
      </p:sp>
      <p:sp>
        <p:nvSpPr>
          <p:cNvPr id="4100" name="Rectangle 3"/>
          <p:cNvSpPr>
            <a:spLocks noGrp="1" noRot="1" noChangeArrowheads="1"/>
          </p:cNvSpPr>
          <p:nvPr>
            <p:ph type="body" sz="half" idx="1"/>
          </p:nvPr>
        </p:nvSpPr>
        <p:spPr>
          <a:xfrm>
            <a:off x="908050" y="1500188"/>
            <a:ext cx="4435475" cy="5072062"/>
          </a:xfrm>
        </p:spPr>
        <p:txBody>
          <a:bodyPr/>
          <a:lstStyle/>
          <a:p>
            <a:pPr eaLnBrk="1" hangingPunct="1">
              <a:lnSpc>
                <a:spcPct val="80000"/>
              </a:lnSpc>
              <a:buFont typeface="Wingdings" pitchFamily="2" charset="2"/>
              <a:buNone/>
            </a:pPr>
            <a:r>
              <a:rPr lang="ro-RO" sz="1600" b="1" i="1" u="sng" smtClean="0"/>
              <a:t>Centrul de zi Ocnele Mari</a:t>
            </a:r>
          </a:p>
          <a:p>
            <a:pPr algn="just" eaLnBrk="1" hangingPunct="1">
              <a:lnSpc>
                <a:spcPct val="80000"/>
              </a:lnSpc>
              <a:buFont typeface="Wingdings" pitchFamily="2" charset="2"/>
              <a:buNone/>
            </a:pPr>
            <a:r>
              <a:rPr lang="ro-RO" sz="1000" i="1" smtClean="0"/>
              <a:t>	</a:t>
            </a:r>
          </a:p>
          <a:p>
            <a:pPr algn="just" eaLnBrk="1" hangingPunct="1">
              <a:lnSpc>
                <a:spcPct val="80000"/>
              </a:lnSpc>
              <a:buFont typeface="Wingdings" pitchFamily="2" charset="2"/>
              <a:buNone/>
            </a:pPr>
            <a:r>
              <a:rPr lang="ro-RO" sz="1000" i="1" smtClean="0"/>
              <a:t>	</a:t>
            </a:r>
            <a:r>
              <a:rPr lang="ro-RO" sz="1100" b="1" i="1" smtClean="0"/>
              <a:t>Centrul de zi</a:t>
            </a:r>
            <a:r>
              <a:rPr lang="ro-RO" sz="1100" b="1" smtClean="0"/>
              <a:t>  Ocnele Mari are sediul in imobilul proprietatea Fundatiei Inima pentru Inima, situat la adresa strada Strandului, nr. 1, orasul Ocnele Mari. Copiii care beneficiaza de serviciile centrului de zi sunt selectionati  in urma evaluarii efectuate de personalul de specialitate  al centrului, prin instrumente pecifice de evaluare. Criteriile avute in vedere vor tine seama de:  conditiile materiale ale familiei,  programul de lucru al membrilor familiei;  starea de sanatate a copilului; numarul de copii din familia respective;  posibilitatea familiei de a se racorda la programul centrului si distanta dintre domiciliu si centru.</a:t>
            </a:r>
          </a:p>
          <a:p>
            <a:pPr algn="just" eaLnBrk="1" hangingPunct="1">
              <a:lnSpc>
                <a:spcPct val="80000"/>
              </a:lnSpc>
              <a:buFont typeface="Wingdings" pitchFamily="2" charset="2"/>
              <a:buNone/>
            </a:pPr>
            <a:r>
              <a:rPr lang="ro-RO" sz="1100" b="1" smtClean="0"/>
              <a:t>	</a:t>
            </a:r>
            <a:r>
              <a:rPr lang="en-US" sz="1100" b="1" smtClean="0"/>
              <a:t>Centrul de zi ofera parintilor consiliere si sprijin la cerere sau ori de cate ori considera personalul de specialitate ca este in beneficiul copilului si familiei sale. Serviciul de suport emotional si de consiliere psihologica este asigurat de psihologul centrului de zi. Consilierea psihologica presupune identificarea situatiilor de risc, a unor momente dificile din viata copilului sau a familiei acestuia si interventia in baza unui program personalizat si a unei fise psihologice.</a:t>
            </a:r>
            <a:r>
              <a:rPr lang="ro-RO" sz="1100" b="1" smtClean="0"/>
              <a:t> Proiectul este finantat de Asociaţia “ Bambini in Romania”, Italia.</a:t>
            </a:r>
          </a:p>
          <a:p>
            <a:pPr algn="just" eaLnBrk="1" hangingPunct="1">
              <a:lnSpc>
                <a:spcPct val="80000"/>
              </a:lnSpc>
              <a:buFont typeface="Wingdings" pitchFamily="2" charset="2"/>
              <a:buNone/>
            </a:pPr>
            <a:r>
              <a:rPr lang="en-US" sz="1100" b="1" smtClean="0"/>
              <a:t> </a:t>
            </a:r>
            <a:r>
              <a:rPr lang="ro-RO" sz="1100" b="1" smtClean="0"/>
              <a:t>	Centrul de zi  Ocnele Mari ofera servicii copilului, dupa scoala. In cadrul centrului de zi sunt organizate </a:t>
            </a:r>
            <a:r>
              <a:rPr lang="ro-RO" sz="1100" b="1" i="1" smtClean="0"/>
              <a:t>ateliere</a:t>
            </a:r>
            <a:r>
              <a:rPr lang="ro-RO" sz="1100" b="1" smtClean="0"/>
              <a:t> de desen si pictura, dans, utilizare a calculatorului si internetului, comunicare in limba italiana si engleza. </a:t>
            </a:r>
          </a:p>
          <a:p>
            <a:pPr algn="just" eaLnBrk="1" hangingPunct="1">
              <a:lnSpc>
                <a:spcPct val="80000"/>
              </a:lnSpc>
              <a:buFont typeface="Wingdings" pitchFamily="2" charset="2"/>
              <a:buNone/>
            </a:pPr>
            <a:r>
              <a:rPr lang="ro-RO" sz="1100" b="1" i="1" smtClean="0"/>
              <a:t>	</a:t>
            </a:r>
            <a:r>
              <a:rPr lang="ro-RO" sz="1100" b="1" smtClean="0"/>
              <a:t>S</a:t>
            </a:r>
            <a:r>
              <a:rPr lang="it-IT" sz="1100" b="1" smtClean="0"/>
              <a:t>e desfasoara</a:t>
            </a:r>
            <a:r>
              <a:rPr lang="ro-RO" sz="1100" b="1" smtClean="0"/>
              <a:t> </a:t>
            </a:r>
            <a:r>
              <a:rPr lang="it-IT" sz="1100" b="1" smtClean="0"/>
              <a:t>activitati de ingrijire,</a:t>
            </a:r>
            <a:r>
              <a:rPr lang="ro-RO" sz="1100" b="1" smtClean="0"/>
              <a:t> </a:t>
            </a:r>
            <a:r>
              <a:rPr lang="it-IT" sz="1100" b="1" smtClean="0"/>
              <a:t>educatie, recreere –socializare, formarea si dezvoltarea deprinderilor de viata independenta, consiliere pentru parinti, discutii si oferirea de material informative parintilor </a:t>
            </a:r>
            <a:r>
              <a:rPr lang="ro-RO" sz="1100" b="1" i="1" smtClean="0"/>
              <a:t>Activitatile</a:t>
            </a:r>
            <a:r>
              <a:rPr lang="ro-RO" sz="1100" b="1" smtClean="0"/>
              <a:t> si materiile desfasurate sunt nu numai interesante din punct de vedere educativ si formativ , dar si creative si bazate pe o abordare participativa. </a:t>
            </a:r>
          </a:p>
          <a:p>
            <a:pPr algn="just" eaLnBrk="1" hangingPunct="1">
              <a:lnSpc>
                <a:spcPct val="80000"/>
              </a:lnSpc>
              <a:buFont typeface="Wingdings" pitchFamily="2" charset="2"/>
              <a:buNone/>
            </a:pPr>
            <a:r>
              <a:rPr lang="ro-RO" sz="1100" b="1" smtClean="0"/>
              <a:t>	</a:t>
            </a:r>
            <a:r>
              <a:rPr lang="ro-RO" sz="1100" b="1" i="1" smtClean="0"/>
              <a:t>Grupul tinta</a:t>
            </a:r>
            <a:r>
              <a:rPr lang="ro-RO" sz="1100" b="1" smtClean="0"/>
              <a:t> a fost adaptat nevoilor comunitatii locale si cuprinde copii scolari cu varste cuprinse 7 si 12 ani. </a:t>
            </a:r>
            <a:r>
              <a:rPr lang="ro-RO" sz="1100" b="1" i="1" smtClean="0"/>
              <a:t>Capacitatea</a:t>
            </a:r>
            <a:r>
              <a:rPr lang="ro-RO" sz="1100" b="1" smtClean="0"/>
              <a:t> centrului de zi este de 20 de locuri. </a:t>
            </a:r>
            <a:endParaRPr lang="en-US" sz="1100" b="1" smtClean="0"/>
          </a:p>
        </p:txBody>
      </p:sp>
      <p:pic>
        <p:nvPicPr>
          <p:cNvPr id="4101" name="Picture 13" descr="IM000095"/>
          <p:cNvPicPr>
            <a:picLocks noGrp="1" noChangeAspect="1" noChangeArrowheads="1"/>
          </p:cNvPicPr>
          <p:nvPr>
            <p:ph sz="quarter" idx="2"/>
          </p:nvPr>
        </p:nvPicPr>
        <p:blipFill>
          <a:blip r:embed="rId3" cstate="print"/>
          <a:srcRect/>
          <a:stretch>
            <a:fillRect/>
          </a:stretch>
        </p:blipFill>
        <p:spPr>
          <a:xfrm>
            <a:off x="5931365" y="2852936"/>
            <a:ext cx="3065462" cy="2019300"/>
          </a:xfrm>
        </p:spPr>
      </p:pic>
      <p:pic>
        <p:nvPicPr>
          <p:cNvPr id="4102" name="Picture 6" descr="sigla ipi"/>
          <p:cNvPicPr>
            <a:picLocks noChangeAspect="1" noChangeArrowheads="1"/>
          </p:cNvPicPr>
          <p:nvPr/>
        </p:nvPicPr>
        <p:blipFill>
          <a:blip r:embed="rId4" cstate="print"/>
          <a:srcRect/>
          <a:stretch>
            <a:fillRect/>
          </a:stretch>
        </p:blipFill>
        <p:spPr bwMode="auto">
          <a:xfrm>
            <a:off x="7605713" y="115888"/>
            <a:ext cx="1982787" cy="1120775"/>
          </a:xfrm>
          <a:prstGeom prst="rect">
            <a:avLst/>
          </a:prstGeom>
          <a:noFill/>
          <a:ln w="9525">
            <a:noFill/>
            <a:miter lim="800000"/>
            <a:headEnd/>
            <a:tailEnd/>
          </a:ln>
        </p:spPr>
      </p:pic>
      <p:sp>
        <p:nvSpPr>
          <p:cNvPr id="4103" name="Text Box 7"/>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4104" name="Text Box 8"/>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4105" name="Text Box 9"/>
          <p:cNvSpPr txBox="1">
            <a:spLocks noChangeArrowheads="1"/>
          </p:cNvSpPr>
          <p:nvPr/>
        </p:nvSpPr>
        <p:spPr bwMode="auto">
          <a:xfrm>
            <a:off x="974725" y="6583363"/>
            <a:ext cx="8347075" cy="276225"/>
          </a:xfrm>
          <a:prstGeom prst="rect">
            <a:avLst/>
          </a:prstGeom>
          <a:noFill/>
          <a:ln w="9525">
            <a:noFill/>
            <a:miter lim="800000"/>
            <a:headEnd/>
            <a:tailEnd/>
          </a:ln>
        </p:spPr>
        <p:txBody>
          <a:bodyPr>
            <a:spAutoFit/>
          </a:bodyPr>
          <a:lstStyle/>
          <a:p>
            <a:pPr algn="ctr"/>
            <a:r>
              <a:rPr lang="ro-RO" sz="1200" b="1" i="1">
                <a:hlinkClick r:id="rId5"/>
              </a:rPr>
              <a:t>www.ipi.ro</a:t>
            </a:r>
            <a:r>
              <a:rPr lang="ro-RO" sz="1200"/>
              <a:t> </a:t>
            </a:r>
            <a:endParaRPr lang="en-US" sz="1200"/>
          </a:p>
        </p:txBody>
      </p:sp>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sz="quarter"/>
          </p:nvPr>
        </p:nvSpPr>
        <p:spPr>
          <a:xfrm>
            <a:off x="508000" y="1343025"/>
            <a:ext cx="8915400" cy="285750"/>
          </a:xfrm>
        </p:spPr>
        <p:txBody>
          <a:bodyPr rtlCol="0">
            <a:normAutofit fontScale="90000"/>
          </a:bodyPr>
          <a:lstStyle/>
          <a:p>
            <a:pPr eaLnBrk="1" fontAlgn="auto" hangingPunct="1">
              <a:spcAft>
                <a:spcPts val="0"/>
              </a:spcAft>
              <a:defRPr/>
            </a:pPr>
            <a:r>
              <a:rPr lang="ro-RO" sz="1800" b="1" i="1" smtClean="0"/>
              <a:t>Centrul de zi Ocnele Mari, judetul Vâlcea</a:t>
            </a:r>
            <a:endParaRPr lang="en-US" sz="1800" b="1" i="1" smtClean="0"/>
          </a:p>
        </p:txBody>
      </p:sp>
      <p:pic>
        <p:nvPicPr>
          <p:cNvPr id="19459" name="Picture 28" descr="DSC05819"/>
          <p:cNvPicPr>
            <a:picLocks noGrp="1" noChangeAspect="1" noChangeArrowheads="1"/>
          </p:cNvPicPr>
          <p:nvPr>
            <p:ph sz="quarter" idx="1"/>
          </p:nvPr>
        </p:nvPicPr>
        <p:blipFill>
          <a:blip r:embed="rId3" cstate="print"/>
          <a:srcRect/>
          <a:stretch>
            <a:fillRect/>
          </a:stretch>
        </p:blipFill>
        <p:spPr>
          <a:xfrm>
            <a:off x="1576388" y="1714500"/>
            <a:ext cx="2917825" cy="2209800"/>
          </a:xfrm>
        </p:spPr>
      </p:pic>
      <p:pic>
        <p:nvPicPr>
          <p:cNvPr id="19460" name="Picture 35" descr="IMG_4593"/>
          <p:cNvPicPr>
            <a:picLocks noGrp="1" noChangeAspect="1" noChangeArrowheads="1"/>
          </p:cNvPicPr>
          <p:nvPr>
            <p:ph sz="quarter" idx="2"/>
          </p:nvPr>
        </p:nvPicPr>
        <p:blipFill>
          <a:blip r:embed="rId4" cstate="print"/>
          <a:srcRect/>
          <a:stretch>
            <a:fillRect/>
          </a:stretch>
        </p:blipFill>
        <p:spPr>
          <a:xfrm>
            <a:off x="5510213" y="1714500"/>
            <a:ext cx="3889375" cy="2209800"/>
          </a:xfrm>
        </p:spPr>
      </p:pic>
      <p:pic>
        <p:nvPicPr>
          <p:cNvPr id="19461" name="Picture 29" descr="IMG_4172"/>
          <p:cNvPicPr>
            <a:picLocks noGrp="1" noChangeAspect="1" noChangeArrowheads="1"/>
          </p:cNvPicPr>
          <p:nvPr>
            <p:ph sz="quarter" idx="3"/>
          </p:nvPr>
        </p:nvPicPr>
        <p:blipFill>
          <a:blip r:embed="rId5" cstate="print"/>
          <a:srcRect/>
          <a:stretch>
            <a:fillRect/>
          </a:stretch>
        </p:blipFill>
        <p:spPr>
          <a:xfrm>
            <a:off x="1576388" y="4076700"/>
            <a:ext cx="2917825" cy="2209800"/>
          </a:xfrm>
        </p:spPr>
      </p:pic>
      <p:pic>
        <p:nvPicPr>
          <p:cNvPr id="19462" name="Picture 33" descr="IMG_4285"/>
          <p:cNvPicPr>
            <a:picLocks noGrp="1" noChangeAspect="1" noChangeArrowheads="1"/>
          </p:cNvPicPr>
          <p:nvPr>
            <p:ph sz="quarter" idx="4"/>
          </p:nvPr>
        </p:nvPicPr>
        <p:blipFill>
          <a:blip r:embed="rId6" cstate="print"/>
          <a:srcRect/>
          <a:stretch>
            <a:fillRect/>
          </a:stretch>
        </p:blipFill>
        <p:spPr>
          <a:xfrm>
            <a:off x="5510213" y="4076700"/>
            <a:ext cx="3889375" cy="2209800"/>
          </a:xfrm>
        </p:spPr>
      </p:pic>
      <p:pic>
        <p:nvPicPr>
          <p:cNvPr id="19463" name="Picture 4" descr="sigla ipi"/>
          <p:cNvPicPr>
            <a:picLocks noChangeAspect="1" noChangeArrowheads="1"/>
          </p:cNvPicPr>
          <p:nvPr/>
        </p:nvPicPr>
        <p:blipFill>
          <a:blip r:embed="rId7" cstate="print"/>
          <a:srcRect/>
          <a:stretch>
            <a:fillRect/>
          </a:stretch>
        </p:blipFill>
        <p:spPr bwMode="auto">
          <a:xfrm>
            <a:off x="7605713" y="115888"/>
            <a:ext cx="1982787" cy="1120775"/>
          </a:xfrm>
          <a:prstGeom prst="rect">
            <a:avLst/>
          </a:prstGeom>
          <a:noFill/>
          <a:ln w="9525">
            <a:noFill/>
            <a:miter lim="800000"/>
            <a:headEnd/>
            <a:tailEnd/>
          </a:ln>
        </p:spPr>
      </p:pic>
      <p:sp>
        <p:nvSpPr>
          <p:cNvPr id="19464"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19465"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14695" name="Text Box 7"/>
          <p:cNvSpPr txBox="1">
            <a:spLocks noChangeArrowheads="1"/>
          </p:cNvSpPr>
          <p:nvPr/>
        </p:nvSpPr>
        <p:spPr bwMode="auto">
          <a:xfrm>
            <a:off x="974725" y="6381750"/>
            <a:ext cx="8347075" cy="246063"/>
          </a:xfrm>
          <a:prstGeom prst="rect">
            <a:avLst/>
          </a:prstGeom>
          <a:noFill/>
          <a:ln w="9525">
            <a:noFill/>
            <a:miter lim="800000"/>
            <a:headEnd/>
            <a:tailEnd/>
          </a:ln>
          <a:effectLst/>
        </p:spPr>
        <p:txBody>
          <a:bodyPr>
            <a:spAutoFit/>
          </a:bodyPr>
          <a:lstStyle/>
          <a:p>
            <a:pPr algn="ctr">
              <a:defRPr/>
            </a:pPr>
            <a:r>
              <a:rPr lang="ro-RO" b="1" i="1">
                <a:hlinkClick r:id="rId8"/>
              </a:rPr>
              <a:t>www.ipi.ro</a:t>
            </a:r>
            <a:r>
              <a:rPr lang="ro-RO">
                <a:effectLst>
                  <a:outerShdw blurRad="38100" dist="38100" dir="2700000" algn="tl">
                    <a:srgbClr val="000000"/>
                  </a:outerShdw>
                </a:effectLst>
              </a:rPr>
              <a:t> </a:t>
            </a:r>
            <a:endParaRPr lang="en-US">
              <a:effectLst>
                <a:outerShdw blurRad="38100" dist="38100" dir="2700000" algn="tl">
                  <a:srgbClr val="000000"/>
                </a:outerShdw>
              </a:effectLst>
            </a:endParaRPr>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2012950" y="1285875"/>
            <a:ext cx="5692775" cy="288925"/>
          </a:xfrm>
        </p:spPr>
        <p:txBody>
          <a:bodyPr rtlCol="0">
            <a:normAutofit fontScale="90000"/>
          </a:bodyPr>
          <a:lstStyle/>
          <a:p>
            <a:pPr eaLnBrk="1" fontAlgn="auto" hangingPunct="1">
              <a:spcAft>
                <a:spcPts val="0"/>
              </a:spcAft>
              <a:defRPr/>
            </a:pPr>
            <a:r>
              <a:rPr lang="ro-RO" sz="1800" b="1" i="1" smtClean="0"/>
              <a:t>Proiecte actuale ale Fundaţiei Inimă pentru Inimă</a:t>
            </a:r>
            <a:endParaRPr lang="en-US" sz="1800" b="1" i="1" smtClean="0"/>
          </a:p>
        </p:txBody>
      </p:sp>
      <p:pic>
        <p:nvPicPr>
          <p:cNvPr id="20483" name="Picture 13" descr="a (2)"/>
          <p:cNvPicPr>
            <a:picLocks noGrp="1" noChangeAspect="1" noChangeArrowheads="1"/>
          </p:cNvPicPr>
          <p:nvPr>
            <p:ph sz="quarter" idx="1"/>
          </p:nvPr>
        </p:nvPicPr>
        <p:blipFill>
          <a:blip r:embed="rId3" cstate="print"/>
          <a:srcRect/>
          <a:stretch>
            <a:fillRect/>
          </a:stretch>
        </p:blipFill>
        <p:spPr>
          <a:xfrm>
            <a:off x="1503363" y="1714500"/>
            <a:ext cx="3065462" cy="2209800"/>
          </a:xfrm>
        </p:spPr>
      </p:pic>
      <p:pic>
        <p:nvPicPr>
          <p:cNvPr id="20484" name="Picture 14" descr="foto decembrie 2008 copacelu socializare 103"/>
          <p:cNvPicPr>
            <a:picLocks noGrp="1" noChangeAspect="1" noChangeArrowheads="1"/>
          </p:cNvPicPr>
          <p:nvPr>
            <p:ph sz="quarter" idx="2"/>
          </p:nvPr>
        </p:nvPicPr>
        <p:blipFill>
          <a:blip r:embed="rId4" cstate="print"/>
          <a:srcRect/>
          <a:stretch>
            <a:fillRect/>
          </a:stretch>
        </p:blipFill>
        <p:spPr>
          <a:xfrm>
            <a:off x="1498600" y="4070350"/>
            <a:ext cx="3074988" cy="2216150"/>
          </a:xfrm>
        </p:spPr>
      </p:pic>
      <p:sp>
        <p:nvSpPr>
          <p:cNvPr id="115717" name="Rectangle 5"/>
          <p:cNvSpPr>
            <a:spLocks noGrp="1" noRot="1" noChangeArrowheads="1"/>
          </p:cNvSpPr>
          <p:nvPr>
            <p:ph type="body" sz="half" idx="3"/>
          </p:nvPr>
        </p:nvSpPr>
        <p:spPr>
          <a:xfrm>
            <a:off x="4721225" y="1714500"/>
            <a:ext cx="5030788" cy="4857750"/>
          </a:xfrm>
        </p:spPr>
        <p:txBody>
          <a:bodyPr rtlCol="0">
            <a:normAutofit fontScale="55000" lnSpcReduction="20000"/>
          </a:bodyPr>
          <a:lstStyle/>
          <a:p>
            <a:pPr eaLnBrk="1" fontAlgn="auto" hangingPunct="1">
              <a:lnSpc>
                <a:spcPct val="80000"/>
              </a:lnSpc>
              <a:spcAft>
                <a:spcPts val="0"/>
              </a:spcAft>
              <a:buFont typeface="Wingdings" pitchFamily="2" charset="2"/>
              <a:buNone/>
              <a:defRPr/>
            </a:pPr>
            <a:r>
              <a:rPr lang="ro-RO" sz="2100" b="1" i="1" u="sng" dirty="0"/>
              <a:t>Centrul de Socializare Goranu </a:t>
            </a:r>
          </a:p>
          <a:p>
            <a:pPr eaLnBrk="1" fontAlgn="auto" hangingPunct="1">
              <a:lnSpc>
                <a:spcPct val="80000"/>
              </a:lnSpc>
              <a:spcAft>
                <a:spcPts val="0"/>
              </a:spcAft>
              <a:buFont typeface="Wingdings" pitchFamily="2" charset="2"/>
              <a:buNone/>
              <a:defRPr/>
            </a:pPr>
            <a:r>
              <a:rPr lang="ro-RO" sz="2100" b="1" i="1" u="sng" dirty="0"/>
              <a:t>Râmnicu </a:t>
            </a:r>
            <a:r>
              <a:rPr lang="ro-RO" sz="2100" b="1" i="1" u="sng" dirty="0" smtClean="0"/>
              <a:t>Vâlcea</a:t>
            </a:r>
          </a:p>
          <a:p>
            <a:pPr algn="just" eaLnBrk="1" fontAlgn="auto" hangingPunct="1">
              <a:lnSpc>
                <a:spcPct val="80000"/>
              </a:lnSpc>
              <a:spcAft>
                <a:spcPts val="0"/>
              </a:spcAft>
              <a:buFont typeface="Wingdings" pitchFamily="2" charset="2"/>
              <a:buNone/>
              <a:defRPr/>
            </a:pPr>
            <a:r>
              <a:rPr lang="ro-RO" sz="1400" dirty="0"/>
              <a:t>	</a:t>
            </a:r>
            <a:r>
              <a:rPr lang="ro-RO" sz="2400" b="1" dirty="0"/>
              <a:t>Centrul de Socializare Goranu are drept </a:t>
            </a:r>
            <a:r>
              <a:rPr lang="ro-RO" sz="2400" b="1" i="1" dirty="0"/>
              <a:t>scop</a:t>
            </a:r>
            <a:r>
              <a:rPr lang="ro-RO" sz="2400" b="1" dirty="0"/>
              <a:t> general asigurarea conditiilor necesare pentru o viata independenta a tinerilor  din sistemul de protectie  al judetului Valcea. </a:t>
            </a:r>
            <a:r>
              <a:rPr lang="ro-RO" sz="2400" b="1" i="1" dirty="0"/>
              <a:t>Grupul tinta</a:t>
            </a:r>
            <a:r>
              <a:rPr lang="ro-RO" sz="2400" b="1" dirty="0"/>
              <a:t> este constituit de tineri cu varste cuprinse intre 16 - 21 ani. Are o capacitate de 10 locuri. Imobilul este format din trei dormitoare, bucatarie, camera de zi, doua grupuri sanitare, birou si anexe. Finanţatorul centrului este Asociaţia “Bambini in Romania”, Italia. In cadrul Centrului a fost amenajat si un mic atelier de croitorie si confectionat obiecte artizanale, spatiu destinat activitatilor de terapie cupationala, dotat cu mese de lucru, masini de cusut, </a:t>
            </a:r>
            <a:r>
              <a:rPr lang="ro-RO" sz="2400" b="1" dirty="0" smtClean="0"/>
              <a:t>etc.</a:t>
            </a:r>
          </a:p>
          <a:p>
            <a:pPr algn="just" eaLnBrk="1" fontAlgn="auto" hangingPunct="1">
              <a:lnSpc>
                <a:spcPct val="80000"/>
              </a:lnSpc>
              <a:spcAft>
                <a:spcPts val="0"/>
              </a:spcAft>
              <a:buFont typeface="Wingdings" pitchFamily="2" charset="2"/>
              <a:buNone/>
              <a:defRPr/>
            </a:pPr>
            <a:r>
              <a:rPr lang="ro-RO" sz="2400" b="1" i="1" dirty="0" smtClean="0"/>
              <a:t>	Activitati </a:t>
            </a:r>
            <a:r>
              <a:rPr lang="ro-RO" sz="2400" b="1" i="1" dirty="0"/>
              <a:t>desfasurate</a:t>
            </a:r>
            <a:r>
              <a:rPr lang="ro-RO" sz="2400" b="1" dirty="0"/>
              <a:t>: </a:t>
            </a:r>
          </a:p>
          <a:p>
            <a:pPr algn="just" eaLnBrk="1" fontAlgn="auto" hangingPunct="1">
              <a:lnSpc>
                <a:spcPct val="80000"/>
              </a:lnSpc>
              <a:spcAft>
                <a:spcPts val="0"/>
              </a:spcAft>
              <a:buFont typeface="Wingdings" pitchFamily="2" charset="2"/>
              <a:buNone/>
              <a:defRPr/>
            </a:pPr>
            <a:r>
              <a:rPr lang="ro-RO" sz="2400" b="1" dirty="0"/>
              <a:t>	- activitati pentru formarea, dezvoltarea si intarirea deprinderilor pentru viata cotidiana;</a:t>
            </a:r>
          </a:p>
          <a:p>
            <a:pPr algn="just" eaLnBrk="1" fontAlgn="auto" hangingPunct="1">
              <a:lnSpc>
                <a:spcPct val="80000"/>
              </a:lnSpc>
              <a:spcAft>
                <a:spcPts val="0"/>
              </a:spcAft>
              <a:buFont typeface="Wingdings" pitchFamily="2" charset="2"/>
              <a:buNone/>
              <a:defRPr/>
            </a:pPr>
            <a:r>
              <a:rPr lang="ro-RO" sz="2400" b="1" dirty="0"/>
              <a:t>	-activitatati pentru formarea, dezvoltarea si intarirea deprinderilor pentru locuire si folosirea resurselor comunitatii; </a:t>
            </a:r>
          </a:p>
          <a:p>
            <a:pPr algn="just" eaLnBrk="1" fontAlgn="auto" hangingPunct="1">
              <a:lnSpc>
                <a:spcPct val="80000"/>
              </a:lnSpc>
              <a:spcAft>
                <a:spcPts val="0"/>
              </a:spcAft>
              <a:buFont typeface="Wingdings" pitchFamily="2" charset="2"/>
              <a:buNone/>
              <a:defRPr/>
            </a:pPr>
            <a:r>
              <a:rPr lang="ro-RO" sz="2400" b="1" dirty="0"/>
              <a:t>	- activitati pentru formarea, dezvoltarea si intarirea deprinderilor pentru viata in societate; </a:t>
            </a:r>
          </a:p>
          <a:p>
            <a:pPr algn="just" eaLnBrk="1" fontAlgn="auto" hangingPunct="1">
              <a:lnSpc>
                <a:spcPct val="80000"/>
              </a:lnSpc>
              <a:spcAft>
                <a:spcPts val="0"/>
              </a:spcAft>
              <a:buFont typeface="Wingdings" pitchFamily="2" charset="2"/>
              <a:buNone/>
              <a:defRPr/>
            </a:pPr>
            <a:r>
              <a:rPr lang="ro-RO" sz="2400" b="1" dirty="0"/>
              <a:t>	- activitati pentru formarea, dezvoltarea si intarirea deprinderilor pentru activitatea individuala si munca; </a:t>
            </a:r>
          </a:p>
          <a:p>
            <a:pPr algn="just" eaLnBrk="1" fontAlgn="auto" hangingPunct="1">
              <a:lnSpc>
                <a:spcPct val="80000"/>
              </a:lnSpc>
              <a:spcAft>
                <a:spcPts val="0"/>
              </a:spcAft>
              <a:buFontTx/>
              <a:buNone/>
              <a:defRPr/>
            </a:pPr>
            <a:r>
              <a:rPr lang="ro-RO" sz="2400" b="1" dirty="0"/>
              <a:t>	- socializare prin terapii de grup; </a:t>
            </a:r>
          </a:p>
          <a:p>
            <a:pPr algn="just" eaLnBrk="1" fontAlgn="auto" hangingPunct="1">
              <a:lnSpc>
                <a:spcPct val="80000"/>
              </a:lnSpc>
              <a:spcAft>
                <a:spcPts val="0"/>
              </a:spcAft>
              <a:buFontTx/>
              <a:buNone/>
              <a:defRPr/>
            </a:pPr>
            <a:r>
              <a:rPr lang="ro-RO" sz="2400" b="1" dirty="0"/>
              <a:t>	- activitati de loisir; </a:t>
            </a:r>
            <a:endParaRPr lang="ro-RO" sz="2400" b="1" dirty="0" smtClean="0"/>
          </a:p>
          <a:p>
            <a:pPr algn="just" eaLnBrk="1" fontAlgn="auto" hangingPunct="1">
              <a:lnSpc>
                <a:spcPct val="80000"/>
              </a:lnSpc>
              <a:spcAft>
                <a:spcPts val="0"/>
              </a:spcAft>
              <a:buFontTx/>
              <a:buNone/>
              <a:defRPr/>
            </a:pPr>
            <a:r>
              <a:rPr lang="ro-RO" sz="2400" b="1" dirty="0"/>
              <a:t>	</a:t>
            </a:r>
            <a:r>
              <a:rPr lang="en-US" sz="2400" b="1" dirty="0" err="1"/>
              <a:t>Pentru</a:t>
            </a:r>
            <a:r>
              <a:rPr lang="en-US" sz="2400" b="1" dirty="0"/>
              <a:t> </a:t>
            </a:r>
            <a:r>
              <a:rPr lang="en-US" sz="2400" b="1" dirty="0" err="1"/>
              <a:t>reusita</a:t>
            </a:r>
            <a:r>
              <a:rPr lang="en-US" sz="2400" b="1" dirty="0"/>
              <a:t> </a:t>
            </a:r>
            <a:r>
              <a:rPr lang="en-US" sz="2400" b="1" dirty="0" err="1"/>
              <a:t>interventiei</a:t>
            </a:r>
            <a:r>
              <a:rPr lang="ro-RO" sz="2400" b="1" dirty="0"/>
              <a:t> </a:t>
            </a:r>
            <a:r>
              <a:rPr lang="en-US" sz="2400" b="1" dirty="0" err="1"/>
              <a:t>tânarul</a:t>
            </a:r>
            <a:r>
              <a:rPr lang="en-US" sz="2400" b="1" dirty="0"/>
              <a:t> </a:t>
            </a:r>
            <a:r>
              <a:rPr lang="ro-RO" sz="2400" b="1" dirty="0"/>
              <a:t> este </a:t>
            </a:r>
            <a:r>
              <a:rPr lang="en-US" sz="2400" b="1" dirty="0" err="1"/>
              <a:t>asistat</a:t>
            </a:r>
            <a:r>
              <a:rPr lang="en-US" sz="2400" b="1" dirty="0"/>
              <a:t> de un </a:t>
            </a:r>
            <a:r>
              <a:rPr lang="ro-RO" sz="2400" b="1" dirty="0"/>
              <a:t>membru al echipei interdisciplinare</a:t>
            </a:r>
            <a:r>
              <a:rPr lang="en-US" sz="2400" b="1" dirty="0"/>
              <a:t>.</a:t>
            </a:r>
            <a:r>
              <a:rPr lang="ro-RO" sz="2400" b="1" dirty="0"/>
              <a:t> </a:t>
            </a:r>
            <a:r>
              <a:rPr lang="en-US" sz="2400" b="1" dirty="0"/>
              <a:t>Se </a:t>
            </a:r>
            <a:r>
              <a:rPr lang="en-US" sz="2400" b="1" dirty="0" err="1"/>
              <a:t>urmareste</a:t>
            </a:r>
            <a:r>
              <a:rPr lang="en-US" sz="2400" b="1" dirty="0"/>
              <a:t> </a:t>
            </a:r>
            <a:r>
              <a:rPr lang="en-US" sz="2400" b="1" dirty="0" err="1"/>
              <a:t>astfel</a:t>
            </a:r>
            <a:r>
              <a:rPr lang="ro-RO" sz="2400" b="1" dirty="0"/>
              <a:t> </a:t>
            </a:r>
            <a:r>
              <a:rPr lang="en-US" sz="2400" b="1" dirty="0"/>
              <a:t> </a:t>
            </a:r>
            <a:r>
              <a:rPr lang="en-US" sz="2400" b="1" dirty="0" err="1"/>
              <a:t>realizareaa</a:t>
            </a:r>
            <a:r>
              <a:rPr lang="en-US" sz="2400" b="1" dirty="0"/>
              <a:t> </a:t>
            </a:r>
            <a:r>
              <a:rPr lang="en-US" sz="2400" b="1" dirty="0" err="1"/>
              <a:t>unui</a:t>
            </a:r>
            <a:r>
              <a:rPr lang="en-US" sz="2400" b="1" dirty="0"/>
              <a:t> </a:t>
            </a:r>
            <a:r>
              <a:rPr lang="en-US" sz="2400" b="1" dirty="0" err="1"/>
              <a:t>parcurs</a:t>
            </a:r>
            <a:r>
              <a:rPr lang="en-US" sz="2400" b="1" dirty="0"/>
              <a:t> </a:t>
            </a:r>
            <a:r>
              <a:rPr lang="en-US" sz="2400" b="1" dirty="0" err="1"/>
              <a:t>integrat</a:t>
            </a:r>
            <a:r>
              <a:rPr lang="en-US" sz="2400" b="1" dirty="0"/>
              <a:t> de </a:t>
            </a:r>
            <a:r>
              <a:rPr lang="en-US" sz="2400" b="1" dirty="0" err="1"/>
              <a:t>dezvoltare</a:t>
            </a:r>
            <a:r>
              <a:rPr lang="en-US" sz="2400" b="1" dirty="0"/>
              <a:t> </a:t>
            </a:r>
            <a:r>
              <a:rPr lang="en-US" sz="2400" b="1" dirty="0" err="1"/>
              <a:t>personala</a:t>
            </a:r>
            <a:r>
              <a:rPr lang="ro-RO" sz="2400" b="1" dirty="0"/>
              <a:t> şi </a:t>
            </a:r>
            <a:r>
              <a:rPr lang="en-US" sz="2400" b="1" dirty="0" err="1"/>
              <a:t>educatie</a:t>
            </a:r>
            <a:r>
              <a:rPr lang="ro-RO" sz="2400" b="1" dirty="0"/>
              <a:t> </a:t>
            </a:r>
            <a:r>
              <a:rPr lang="en-US" sz="2400" b="1" dirty="0" err="1"/>
              <a:t>scolara</a:t>
            </a:r>
            <a:r>
              <a:rPr lang="en-US" sz="2400" b="1" dirty="0"/>
              <a:t>,</a:t>
            </a:r>
            <a:r>
              <a:rPr lang="ro-RO" sz="2400" b="1" dirty="0"/>
              <a:t> </a:t>
            </a:r>
            <a:r>
              <a:rPr lang="en-US" sz="2400" b="1" dirty="0" err="1"/>
              <a:t>deprinderea</a:t>
            </a:r>
            <a:r>
              <a:rPr lang="en-US" sz="2400" b="1" dirty="0"/>
              <a:t> </a:t>
            </a:r>
            <a:r>
              <a:rPr lang="en-US" sz="2400" b="1" dirty="0" err="1"/>
              <a:t>abilitatilor</a:t>
            </a:r>
            <a:r>
              <a:rPr lang="en-US" sz="2400" b="1" dirty="0"/>
              <a:t> de </a:t>
            </a:r>
            <a:r>
              <a:rPr lang="en-US" sz="2400" b="1" dirty="0" err="1"/>
              <a:t>viata</a:t>
            </a:r>
            <a:r>
              <a:rPr lang="ro-RO" sz="2400" b="1" dirty="0"/>
              <a:t> </a:t>
            </a:r>
            <a:r>
              <a:rPr lang="en-US" sz="2400" b="1" dirty="0"/>
              <a:t> </a:t>
            </a:r>
            <a:r>
              <a:rPr lang="en-US" sz="2400" b="1" dirty="0" err="1"/>
              <a:t>comunitara</a:t>
            </a:r>
            <a:r>
              <a:rPr lang="en-US" sz="2400" b="1" dirty="0"/>
              <a:t>,</a:t>
            </a:r>
            <a:r>
              <a:rPr lang="ro-RO" sz="2400" b="1" dirty="0"/>
              <a:t> d</a:t>
            </a:r>
            <a:r>
              <a:rPr lang="en-US" sz="2400" b="1" dirty="0" err="1"/>
              <a:t>ezvoltarea</a:t>
            </a:r>
            <a:r>
              <a:rPr lang="en-US" sz="2400" b="1" dirty="0"/>
              <a:t> </a:t>
            </a:r>
            <a:r>
              <a:rPr lang="en-US" sz="2400" b="1" dirty="0" err="1"/>
              <a:t>capacitatii</a:t>
            </a:r>
            <a:r>
              <a:rPr lang="en-US" sz="2400" b="1" dirty="0"/>
              <a:t> de </a:t>
            </a:r>
            <a:r>
              <a:rPr lang="en-US" sz="2400" b="1" dirty="0" err="1"/>
              <a:t>operare</a:t>
            </a:r>
            <a:r>
              <a:rPr lang="ro-RO" sz="2400" b="1" dirty="0"/>
              <a:t> </a:t>
            </a:r>
            <a:r>
              <a:rPr lang="en-US" sz="2400" b="1" dirty="0" err="1"/>
              <a:t>în</a:t>
            </a:r>
            <a:r>
              <a:rPr lang="ro-RO" sz="2400" b="1" dirty="0"/>
              <a:t> </a:t>
            </a:r>
            <a:r>
              <a:rPr lang="en-US" sz="2400" b="1" dirty="0" err="1"/>
              <a:t>comunitate</a:t>
            </a:r>
            <a:r>
              <a:rPr lang="en-US" sz="2400" b="1" dirty="0"/>
              <a:t>, </a:t>
            </a:r>
            <a:r>
              <a:rPr lang="en-US" sz="2400" b="1" dirty="0" err="1"/>
              <a:t>formare</a:t>
            </a:r>
            <a:r>
              <a:rPr lang="en-US" sz="2400" b="1" dirty="0"/>
              <a:t> </a:t>
            </a:r>
            <a:r>
              <a:rPr lang="en-US" sz="2400" b="1" dirty="0" err="1"/>
              <a:t>vocationala</a:t>
            </a:r>
            <a:r>
              <a:rPr lang="en-US" sz="2400" b="1" dirty="0"/>
              <a:t>, </a:t>
            </a:r>
            <a:r>
              <a:rPr lang="en-US" sz="2400" b="1" dirty="0" err="1"/>
              <a:t>integrare</a:t>
            </a:r>
            <a:r>
              <a:rPr lang="en-US" sz="2400" b="1" dirty="0"/>
              <a:t> socio-</a:t>
            </a:r>
            <a:r>
              <a:rPr lang="ro-RO" sz="2400" b="1" dirty="0"/>
              <a:t>p</a:t>
            </a:r>
            <a:r>
              <a:rPr lang="en-US" sz="2400" b="1" dirty="0" err="1"/>
              <a:t>rofesionala</a:t>
            </a:r>
            <a:r>
              <a:rPr lang="ro-RO" sz="2400" b="1" dirty="0"/>
              <a:t> </a:t>
            </a:r>
            <a:r>
              <a:rPr lang="en-US" sz="2400" b="1" dirty="0" err="1"/>
              <a:t>având</a:t>
            </a:r>
            <a:r>
              <a:rPr lang="en-US" sz="2400" b="1" dirty="0"/>
              <a:t> ca </a:t>
            </a:r>
            <a:r>
              <a:rPr lang="en-US" sz="2400" b="1" dirty="0" err="1"/>
              <a:t>finalitate</a:t>
            </a:r>
            <a:r>
              <a:rPr lang="en-US" sz="2400" b="1" dirty="0"/>
              <a:t> </a:t>
            </a:r>
            <a:r>
              <a:rPr lang="en-US" sz="2400" b="1" dirty="0" err="1"/>
              <a:t>autonomia</a:t>
            </a:r>
            <a:r>
              <a:rPr lang="en-US" sz="2400" b="1" dirty="0"/>
              <a:t> </a:t>
            </a:r>
            <a:r>
              <a:rPr lang="en-US" sz="2400" b="1" dirty="0" err="1"/>
              <a:t>materiala</a:t>
            </a:r>
            <a:r>
              <a:rPr lang="ro-RO" sz="2400" b="1" dirty="0"/>
              <a:t> </a:t>
            </a:r>
            <a:r>
              <a:rPr lang="en-US" sz="2400" b="1" dirty="0" err="1"/>
              <a:t>si</a:t>
            </a:r>
            <a:r>
              <a:rPr lang="en-US" sz="2400" b="1" dirty="0"/>
              <a:t> </a:t>
            </a:r>
            <a:r>
              <a:rPr lang="en-US" sz="2400" b="1" dirty="0" err="1"/>
              <a:t>realizarea</a:t>
            </a:r>
            <a:r>
              <a:rPr lang="en-US" sz="2400" b="1" dirty="0"/>
              <a:t> </a:t>
            </a:r>
            <a:r>
              <a:rPr lang="en-US" sz="2400" b="1" dirty="0" err="1"/>
              <a:t>personala</a:t>
            </a:r>
            <a:r>
              <a:rPr lang="en-US" sz="2400" b="1" dirty="0"/>
              <a:t> a </a:t>
            </a:r>
            <a:r>
              <a:rPr lang="en-US" sz="2400" b="1" dirty="0" err="1"/>
              <a:t>tânarului</a:t>
            </a:r>
            <a:r>
              <a:rPr lang="en-US" sz="2400" b="1" dirty="0"/>
              <a:t>, </a:t>
            </a:r>
            <a:r>
              <a:rPr lang="en-US" sz="2400" b="1" dirty="0" err="1"/>
              <a:t>în</a:t>
            </a:r>
            <a:r>
              <a:rPr lang="en-US" sz="2400" b="1" dirty="0"/>
              <a:t> </a:t>
            </a:r>
            <a:r>
              <a:rPr lang="en-US" sz="2400" b="1" dirty="0" err="1"/>
              <a:t>beneficiul</a:t>
            </a:r>
            <a:r>
              <a:rPr lang="en-US" sz="2400" b="1" dirty="0"/>
              <a:t> </a:t>
            </a:r>
            <a:r>
              <a:rPr lang="en-US" sz="2400" b="1" dirty="0" err="1"/>
              <a:t>familiei</a:t>
            </a:r>
            <a:r>
              <a:rPr lang="en-US" sz="2400" b="1" dirty="0"/>
              <a:t> </a:t>
            </a:r>
            <a:r>
              <a:rPr lang="en-US" sz="2400" b="1" dirty="0" err="1"/>
              <a:t>si</a:t>
            </a:r>
            <a:r>
              <a:rPr lang="en-US" sz="2400" b="1" dirty="0"/>
              <a:t> a </a:t>
            </a:r>
            <a:r>
              <a:rPr lang="en-US" sz="2400" b="1" dirty="0" err="1"/>
              <a:t>celorlalte</a:t>
            </a:r>
            <a:r>
              <a:rPr lang="en-US" sz="2400" b="1" dirty="0"/>
              <a:t> </a:t>
            </a:r>
            <a:r>
              <a:rPr lang="en-US" sz="2400" b="1" dirty="0" err="1"/>
              <a:t>persoane</a:t>
            </a:r>
            <a:r>
              <a:rPr lang="en-US" sz="2400" b="1" dirty="0"/>
              <a:t> </a:t>
            </a:r>
            <a:r>
              <a:rPr lang="en-US" sz="2400" b="1" dirty="0" err="1"/>
              <a:t>semnificative</a:t>
            </a:r>
            <a:r>
              <a:rPr lang="en-US" sz="2400" b="1" dirty="0"/>
              <a:t> din </a:t>
            </a:r>
            <a:r>
              <a:rPr lang="en-US" sz="2400" b="1" dirty="0" err="1"/>
              <a:t>viata</a:t>
            </a:r>
            <a:r>
              <a:rPr lang="en-US" sz="2400" b="1" dirty="0"/>
              <a:t> </a:t>
            </a:r>
            <a:r>
              <a:rPr lang="en-US" sz="2400" b="1" dirty="0" err="1"/>
              <a:t>lui</a:t>
            </a:r>
            <a:r>
              <a:rPr lang="en-US" sz="2400" b="1" dirty="0"/>
              <a:t>.</a:t>
            </a:r>
            <a:endParaRPr lang="ro-RO" sz="2400" b="1" dirty="0"/>
          </a:p>
          <a:p>
            <a:pPr algn="just" eaLnBrk="1" fontAlgn="auto" hangingPunct="1">
              <a:lnSpc>
                <a:spcPct val="80000"/>
              </a:lnSpc>
              <a:spcAft>
                <a:spcPts val="0"/>
              </a:spcAft>
              <a:buFontTx/>
              <a:buNone/>
              <a:defRPr/>
            </a:pPr>
            <a:r>
              <a:rPr lang="en-US" sz="2400" dirty="0"/>
              <a:t/>
            </a:r>
            <a:br>
              <a:rPr lang="en-US" sz="2400" dirty="0"/>
            </a:br>
            <a:endParaRPr lang="en-US" sz="2400" dirty="0"/>
          </a:p>
          <a:p>
            <a:pPr algn="just" eaLnBrk="1" fontAlgn="auto" hangingPunct="1">
              <a:lnSpc>
                <a:spcPct val="80000"/>
              </a:lnSpc>
              <a:spcAft>
                <a:spcPts val="0"/>
              </a:spcAft>
              <a:buFont typeface="Symbol" pitchFamily="18" charset="2"/>
              <a:buChar char=""/>
              <a:defRPr/>
            </a:pPr>
            <a:endParaRPr lang="en-US" sz="2400" dirty="0"/>
          </a:p>
        </p:txBody>
      </p:sp>
      <p:pic>
        <p:nvPicPr>
          <p:cNvPr id="20486" name="Picture 7" descr="sigla ipi"/>
          <p:cNvPicPr>
            <a:picLocks noChangeAspect="1" noChangeArrowheads="1"/>
          </p:cNvPicPr>
          <p:nvPr/>
        </p:nvPicPr>
        <p:blipFill>
          <a:blip r:embed="rId5" cstate="print"/>
          <a:srcRect/>
          <a:stretch>
            <a:fillRect/>
          </a:stretch>
        </p:blipFill>
        <p:spPr bwMode="auto">
          <a:xfrm>
            <a:off x="7605713" y="115888"/>
            <a:ext cx="1982787" cy="1120775"/>
          </a:xfrm>
          <a:prstGeom prst="rect">
            <a:avLst/>
          </a:prstGeom>
          <a:noFill/>
          <a:ln w="9525">
            <a:noFill/>
            <a:miter lim="800000"/>
            <a:headEnd/>
            <a:tailEnd/>
          </a:ln>
        </p:spPr>
      </p:pic>
      <p:sp>
        <p:nvSpPr>
          <p:cNvPr id="20487" name="Text Box 8"/>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20488" name="Text Box 9"/>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0489" name="Text Box 10"/>
          <p:cNvSpPr txBox="1">
            <a:spLocks noChangeArrowheads="1"/>
          </p:cNvSpPr>
          <p:nvPr/>
        </p:nvSpPr>
        <p:spPr bwMode="auto">
          <a:xfrm>
            <a:off x="974725" y="6583363"/>
            <a:ext cx="8347075" cy="276225"/>
          </a:xfrm>
          <a:prstGeom prst="rect">
            <a:avLst/>
          </a:prstGeom>
          <a:noFill/>
          <a:ln w="9525">
            <a:noFill/>
            <a:miter lim="800000"/>
            <a:headEnd/>
            <a:tailEnd/>
          </a:ln>
        </p:spPr>
        <p:txBody>
          <a:bodyPr>
            <a:spAutoFit/>
          </a:bodyPr>
          <a:lstStyle/>
          <a:p>
            <a:pPr algn="ctr"/>
            <a:r>
              <a:rPr lang="ro-RO" sz="1200" b="1" i="1">
                <a:hlinkClick r:id="rId6"/>
              </a:rPr>
              <a:t>www.ipi.ro</a:t>
            </a:r>
            <a:r>
              <a:rPr lang="ro-RO" sz="1200"/>
              <a:t> </a:t>
            </a:r>
            <a:endParaRPr lang="en-US" sz="1200"/>
          </a:p>
        </p:txBody>
      </p:sp>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sz="quarter"/>
          </p:nvPr>
        </p:nvSpPr>
        <p:spPr>
          <a:xfrm>
            <a:off x="508000" y="1343025"/>
            <a:ext cx="8915400" cy="285750"/>
          </a:xfrm>
        </p:spPr>
        <p:txBody>
          <a:bodyPr rtlCol="0">
            <a:normAutofit fontScale="90000"/>
          </a:bodyPr>
          <a:lstStyle/>
          <a:p>
            <a:pPr eaLnBrk="1" fontAlgn="auto" hangingPunct="1">
              <a:spcAft>
                <a:spcPts val="0"/>
              </a:spcAft>
              <a:defRPr/>
            </a:pPr>
            <a:r>
              <a:rPr lang="ro-RO" sz="1800" b="1" i="1" smtClean="0"/>
              <a:t>Centrul de Socializare Goranu, Râmnicu Vâlcea</a:t>
            </a:r>
            <a:endParaRPr lang="en-US" sz="1800" b="1" i="1" smtClean="0"/>
          </a:p>
        </p:txBody>
      </p:sp>
      <p:pic>
        <p:nvPicPr>
          <p:cNvPr id="21507" name="Picture 42" descr="PICT0116"/>
          <p:cNvPicPr>
            <a:picLocks noGrp="1" noChangeAspect="1" noChangeArrowheads="1"/>
          </p:cNvPicPr>
          <p:nvPr>
            <p:ph sz="quarter" idx="1"/>
          </p:nvPr>
        </p:nvPicPr>
        <p:blipFill>
          <a:blip r:embed="rId3" cstate="print"/>
          <a:srcRect/>
          <a:stretch>
            <a:fillRect/>
          </a:stretch>
        </p:blipFill>
        <p:spPr>
          <a:xfrm>
            <a:off x="1354138" y="1643063"/>
            <a:ext cx="3362325" cy="2281237"/>
          </a:xfrm>
        </p:spPr>
      </p:pic>
      <p:pic>
        <p:nvPicPr>
          <p:cNvPr id="21508" name="Picture 23" descr="d (6)"/>
          <p:cNvPicPr>
            <a:picLocks noGrp="1" noChangeAspect="1" noChangeArrowheads="1"/>
          </p:cNvPicPr>
          <p:nvPr>
            <p:ph sz="quarter" idx="2"/>
          </p:nvPr>
        </p:nvPicPr>
        <p:blipFill>
          <a:blip r:embed="rId4" cstate="print"/>
          <a:srcRect/>
          <a:stretch>
            <a:fillRect/>
          </a:stretch>
        </p:blipFill>
        <p:spPr>
          <a:xfrm>
            <a:off x="1363663" y="4046538"/>
            <a:ext cx="3355975" cy="2382837"/>
          </a:xfrm>
        </p:spPr>
      </p:pic>
      <p:pic>
        <p:nvPicPr>
          <p:cNvPr id="21510" name="Picture 19" descr="e (1)"/>
          <p:cNvPicPr>
            <a:picLocks noGrp="1" noChangeAspect="1" noChangeArrowheads="1"/>
          </p:cNvPicPr>
          <p:nvPr>
            <p:ph sz="quarter" idx="4"/>
          </p:nvPr>
        </p:nvPicPr>
        <p:blipFill>
          <a:blip r:embed="rId5" cstate="print"/>
          <a:srcRect/>
          <a:stretch>
            <a:fillRect/>
          </a:stretch>
        </p:blipFill>
        <p:spPr>
          <a:xfrm>
            <a:off x="5576888" y="4076700"/>
            <a:ext cx="3276600" cy="2352675"/>
          </a:xfrm>
        </p:spPr>
      </p:pic>
      <p:pic>
        <p:nvPicPr>
          <p:cNvPr id="21511" name="Picture 4" descr="sigla ipi"/>
          <p:cNvPicPr>
            <a:picLocks noChangeAspect="1" noChangeArrowheads="1"/>
          </p:cNvPicPr>
          <p:nvPr/>
        </p:nvPicPr>
        <p:blipFill>
          <a:blip r:embed="rId6" cstate="print"/>
          <a:srcRect/>
          <a:stretch>
            <a:fillRect/>
          </a:stretch>
        </p:blipFill>
        <p:spPr bwMode="auto">
          <a:xfrm>
            <a:off x="7605713" y="115888"/>
            <a:ext cx="1982787" cy="1120775"/>
          </a:xfrm>
          <a:prstGeom prst="rect">
            <a:avLst/>
          </a:prstGeom>
          <a:noFill/>
          <a:ln w="9525">
            <a:noFill/>
            <a:miter lim="800000"/>
            <a:headEnd/>
            <a:tailEnd/>
          </a:ln>
        </p:spPr>
      </p:pic>
      <p:sp>
        <p:nvSpPr>
          <p:cNvPr id="21512"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2015</a:t>
            </a:r>
            <a:endParaRPr lang="en-US" sz="1400" b="1" i="1" dirty="0" smtClean="0"/>
          </a:p>
          <a:p>
            <a:pPr algn="ctr" eaLnBrk="0" hangingPunct="0"/>
            <a:endParaRPr lang="en-US" sz="1400" b="1" i="1" dirty="0"/>
          </a:p>
        </p:txBody>
      </p:sp>
      <p:sp>
        <p:nvSpPr>
          <p:cNvPr id="21513"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1514"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7"/>
              </a:rPr>
              <a:t>www.ipi.ro</a:t>
            </a:r>
            <a:r>
              <a:rPr lang="ro-RO" sz="1200"/>
              <a:t> </a:t>
            </a:r>
            <a:endParaRPr lang="en-US" sz="1200"/>
          </a:p>
        </p:txBody>
      </p:sp>
      <p:pic>
        <p:nvPicPr>
          <p:cNvPr id="41986" name="Picture 2" descr="C:\Users\Florin\Desktop\diverse dessktop\selectie foto voluntari incubatoare\DSCN0417.JPG"/>
          <p:cNvPicPr>
            <a:picLocks noGrp="1" noChangeAspect="1" noChangeArrowheads="1"/>
          </p:cNvPicPr>
          <p:nvPr>
            <p:ph sz="quarter" idx="3"/>
          </p:nvPr>
        </p:nvPicPr>
        <p:blipFill>
          <a:blip r:embed="rId8" cstate="print"/>
          <a:srcRect/>
          <a:stretch>
            <a:fillRect/>
          </a:stretch>
        </p:blipFill>
        <p:spPr bwMode="auto">
          <a:xfrm>
            <a:off x="5694627" y="1643063"/>
            <a:ext cx="3064933" cy="2298700"/>
          </a:xfrm>
          <a:prstGeom prst="rect">
            <a:avLst/>
          </a:prstGeom>
          <a:noFill/>
        </p:spPr>
      </p:pic>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2166938" y="1071563"/>
            <a:ext cx="5641975" cy="361950"/>
          </a:xfrm>
        </p:spPr>
        <p:txBody>
          <a:bodyPr rtlCol="0">
            <a:normAutofit fontScale="90000"/>
          </a:bodyPr>
          <a:lstStyle/>
          <a:p>
            <a:pPr eaLnBrk="1" fontAlgn="auto" hangingPunct="1">
              <a:spcAft>
                <a:spcPts val="0"/>
              </a:spcAft>
              <a:defRPr/>
            </a:pPr>
            <a:r>
              <a:rPr lang="ro-RO" sz="1800" b="1" i="1" dirty="0" smtClean="0"/>
              <a:t>Proiecte actuale ale Fundaţiei Inimă pentru Inimă</a:t>
            </a:r>
            <a:endParaRPr lang="en-US" sz="1800" b="1" i="1" dirty="0" smtClean="0"/>
          </a:p>
        </p:txBody>
      </p:sp>
      <p:sp>
        <p:nvSpPr>
          <p:cNvPr id="22531" name="Rectangle 3"/>
          <p:cNvSpPr>
            <a:spLocks noGrp="1" noRot="1" noChangeArrowheads="1"/>
          </p:cNvSpPr>
          <p:nvPr>
            <p:ph type="body" sz="half" idx="1"/>
          </p:nvPr>
        </p:nvSpPr>
        <p:spPr>
          <a:xfrm>
            <a:off x="428625" y="1428750"/>
            <a:ext cx="4367213" cy="5429250"/>
          </a:xfrm>
        </p:spPr>
        <p:txBody>
          <a:bodyPr/>
          <a:lstStyle/>
          <a:p>
            <a:pPr eaLnBrk="1" hangingPunct="1">
              <a:lnSpc>
                <a:spcPct val="80000"/>
              </a:lnSpc>
              <a:buFont typeface="Wingdings" pitchFamily="2" charset="2"/>
              <a:buNone/>
            </a:pPr>
            <a:r>
              <a:rPr lang="ro-RO" sz="1600" b="1" i="1" u="sng" dirty="0" smtClean="0"/>
              <a:t>Centrul de Socializare Copăcelu, </a:t>
            </a:r>
          </a:p>
          <a:p>
            <a:pPr eaLnBrk="1" hangingPunct="1">
              <a:lnSpc>
                <a:spcPct val="80000"/>
              </a:lnSpc>
              <a:buFont typeface="Wingdings" pitchFamily="2" charset="2"/>
              <a:buNone/>
            </a:pPr>
            <a:r>
              <a:rPr lang="ro-RO" sz="1600" b="1" i="1" u="sng" dirty="0" smtClean="0"/>
              <a:t>Râmnicu Vâlcea – fiecare copil are dreptul la o familie</a:t>
            </a:r>
          </a:p>
          <a:p>
            <a:pPr eaLnBrk="1" hangingPunct="1">
              <a:lnSpc>
                <a:spcPct val="80000"/>
              </a:lnSpc>
              <a:buFont typeface="Wingdings" pitchFamily="2" charset="2"/>
              <a:buNone/>
            </a:pPr>
            <a:endParaRPr lang="ro-RO" sz="1600" b="1" i="1" u="sng" dirty="0" smtClean="0"/>
          </a:p>
          <a:p>
            <a:pPr>
              <a:buNone/>
            </a:pPr>
            <a:r>
              <a:rPr lang="ro-RO" sz="1200" dirty="0" smtClean="0"/>
              <a:t>	</a:t>
            </a:r>
            <a:r>
              <a:rPr lang="it-IT" sz="1200" b="1" i="1" dirty="0" smtClean="0"/>
              <a:t>Grupul tinta </a:t>
            </a:r>
            <a:r>
              <a:rPr lang="it-IT" sz="1200" b="1" dirty="0" smtClean="0"/>
              <a:t>este constituit de </a:t>
            </a:r>
            <a:r>
              <a:rPr lang="ro-RO" sz="1200" b="1" dirty="0" smtClean="0"/>
              <a:t>copii</a:t>
            </a:r>
            <a:r>
              <a:rPr lang="it-IT" sz="1200" b="1" dirty="0" smtClean="0"/>
              <a:t> cu varste cuprinse intre </a:t>
            </a:r>
            <a:r>
              <a:rPr lang="ro-RO" sz="1200" b="1" dirty="0" smtClean="0"/>
              <a:t>5 -10</a:t>
            </a:r>
            <a:r>
              <a:rPr lang="it-IT" sz="1200" b="1" dirty="0" smtClean="0"/>
              <a:t> ani. Centrul de Socializare Copacelu are o capacitate de 10 locuri.</a:t>
            </a:r>
            <a:r>
              <a:rPr lang="ro-RO" sz="1200" b="1" dirty="0" smtClean="0"/>
              <a:t> </a:t>
            </a:r>
            <a:r>
              <a:rPr lang="ro-RO" sz="1200" b="1" i="1" dirty="0" smtClean="0"/>
              <a:t>Proiectul</a:t>
            </a:r>
            <a:r>
              <a:rPr lang="ro-RO" sz="1200" b="1" dirty="0" smtClean="0"/>
              <a:t> promoveaza dreptul la o educatie diferentiata, creand cadrul tehnico-logistic  pentru formarea copiilor., educare și îngrijirea copiilor. </a:t>
            </a:r>
            <a:r>
              <a:rPr lang="ro-RO" sz="1200" dirty="0" smtClean="0"/>
              <a:t>Functiile esentiale pe care le îndeplineste în vederea integrării familiale sunt:evaluarea, pregatirea, sprijinirea si monitorizarea copilului si familiei pentru realizarea eficienta a procesului de reintegrare/integrare. Acest program include componenta rezidentiala organizata in cadrul casutei de tip familial – Centrul de Socializare Copacelu, unde copii vor fi gazduiti pe parcursul perioadei de tranzit de la asistentul maternal catre familia de integrare/reintegrare. Pe parcursul perioadei de tranzit va fi inlocuita masura de plasament de la asistentul maternal la Fundatia Inima pentru Inima, Centrul de Socializare Copacelu, Ramnicu Valcea urmand ca reintegrarea sa fie facuta din cadrul organizatiei. Este de recomandat ca perioada de tranzit in cadrul componentei rezidentiale sa fie de sase luni, maxim un an de zile. </a:t>
            </a:r>
            <a:endParaRPr lang="ro-RO" sz="1200" dirty="0"/>
          </a:p>
        </p:txBody>
      </p:sp>
      <p:pic>
        <p:nvPicPr>
          <p:cNvPr id="22532" name="Picture 13" descr="Centrul Rezidential Copacelu 21"/>
          <p:cNvPicPr>
            <a:picLocks noGrp="1" noChangeAspect="1" noChangeArrowheads="1"/>
          </p:cNvPicPr>
          <p:nvPr>
            <p:ph sz="quarter" idx="2"/>
          </p:nvPr>
        </p:nvPicPr>
        <p:blipFill>
          <a:blip r:embed="rId3" cstate="print"/>
          <a:srcRect/>
          <a:stretch>
            <a:fillRect/>
          </a:stretch>
        </p:blipFill>
        <p:spPr>
          <a:xfrm>
            <a:off x="5508625" y="1643063"/>
            <a:ext cx="3656013" cy="2163762"/>
          </a:xfrm>
        </p:spPr>
      </p:pic>
      <p:pic>
        <p:nvPicPr>
          <p:cNvPr id="22533" name="Picture 14" descr="DSCN3447"/>
          <p:cNvPicPr>
            <a:picLocks noGrp="1" noChangeAspect="1" noChangeArrowheads="1"/>
          </p:cNvPicPr>
          <p:nvPr>
            <p:ph sz="quarter" idx="3"/>
          </p:nvPr>
        </p:nvPicPr>
        <p:blipFill>
          <a:blip r:embed="rId4" cstate="print"/>
          <a:srcRect/>
          <a:stretch>
            <a:fillRect/>
          </a:stretch>
        </p:blipFill>
        <p:spPr>
          <a:xfrm>
            <a:off x="5500688" y="3956050"/>
            <a:ext cx="3663950" cy="2544763"/>
          </a:xfrm>
        </p:spPr>
      </p:pic>
      <p:pic>
        <p:nvPicPr>
          <p:cNvPr id="22534" name="Picture 6" descr="sigla ipi"/>
          <p:cNvPicPr>
            <a:picLocks noChangeAspect="1" noChangeArrowheads="1"/>
          </p:cNvPicPr>
          <p:nvPr/>
        </p:nvPicPr>
        <p:blipFill>
          <a:blip r:embed="rId5" cstate="print"/>
          <a:srcRect/>
          <a:stretch>
            <a:fillRect/>
          </a:stretch>
        </p:blipFill>
        <p:spPr bwMode="auto">
          <a:xfrm>
            <a:off x="7605713" y="115888"/>
            <a:ext cx="1982787" cy="1120775"/>
          </a:xfrm>
          <a:prstGeom prst="rect">
            <a:avLst/>
          </a:prstGeom>
          <a:noFill/>
          <a:ln w="9525">
            <a:noFill/>
            <a:miter lim="800000"/>
            <a:headEnd/>
            <a:tailEnd/>
          </a:ln>
        </p:spPr>
      </p:pic>
      <p:sp>
        <p:nvSpPr>
          <p:cNvPr id="22535" name="Text Box 7"/>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22536" name="Text Box 8"/>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2537" name="Text Box 9"/>
          <p:cNvSpPr txBox="1">
            <a:spLocks noChangeArrowheads="1"/>
          </p:cNvSpPr>
          <p:nvPr/>
        </p:nvSpPr>
        <p:spPr bwMode="auto">
          <a:xfrm>
            <a:off x="974725" y="6583363"/>
            <a:ext cx="8347075" cy="276225"/>
          </a:xfrm>
          <a:prstGeom prst="rect">
            <a:avLst/>
          </a:prstGeom>
          <a:noFill/>
          <a:ln w="9525">
            <a:noFill/>
            <a:miter lim="800000"/>
            <a:headEnd/>
            <a:tailEnd/>
          </a:ln>
        </p:spPr>
        <p:txBody>
          <a:bodyPr>
            <a:spAutoFit/>
          </a:bodyPr>
          <a:lstStyle/>
          <a:p>
            <a:pPr algn="ctr"/>
            <a:r>
              <a:rPr lang="ro-RO" sz="1200" b="1" i="1">
                <a:hlinkClick r:id="rId6"/>
              </a:rPr>
              <a:t>www.ipi.ro</a:t>
            </a:r>
            <a:r>
              <a:rPr lang="ro-RO" sz="1200"/>
              <a:t> </a:t>
            </a:r>
            <a:endParaRPr lang="en-US" sz="1200"/>
          </a:p>
        </p:txBody>
      </p:sp>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sz="quarter"/>
          </p:nvPr>
        </p:nvSpPr>
        <p:spPr>
          <a:xfrm>
            <a:off x="508000" y="1343025"/>
            <a:ext cx="8915400" cy="285750"/>
          </a:xfrm>
        </p:spPr>
        <p:txBody>
          <a:bodyPr rtlCol="0">
            <a:normAutofit fontScale="90000"/>
          </a:bodyPr>
          <a:lstStyle/>
          <a:p>
            <a:pPr eaLnBrk="1" fontAlgn="auto" hangingPunct="1">
              <a:spcAft>
                <a:spcPts val="0"/>
              </a:spcAft>
              <a:defRPr/>
            </a:pPr>
            <a:r>
              <a:rPr lang="ro-RO" sz="1800" b="1" i="1" smtClean="0"/>
              <a:t>Centrul de Socializare Copăcelu, Râmnicu Vâlcea</a:t>
            </a:r>
            <a:endParaRPr lang="en-US" sz="1800" b="1" i="1" smtClean="0"/>
          </a:p>
        </p:txBody>
      </p:sp>
      <p:pic>
        <p:nvPicPr>
          <p:cNvPr id="23559"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23560"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23561"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3562" name="Text Box 7"/>
          <p:cNvSpPr txBox="1">
            <a:spLocks noChangeArrowheads="1"/>
          </p:cNvSpPr>
          <p:nvPr/>
        </p:nvSpPr>
        <p:spPr bwMode="auto">
          <a:xfrm>
            <a:off x="974725" y="6381750"/>
            <a:ext cx="8347075" cy="369888"/>
          </a:xfrm>
          <a:prstGeom prst="rect">
            <a:avLst/>
          </a:prstGeom>
          <a:noFill/>
          <a:ln w="9525">
            <a:noFill/>
            <a:miter lim="800000"/>
            <a:headEnd/>
            <a:tailEnd/>
          </a:ln>
        </p:spPr>
        <p:txBody>
          <a:bodyPr>
            <a:spAutoFit/>
          </a:bodyPr>
          <a:lstStyle/>
          <a:p>
            <a:pPr algn="ctr"/>
            <a:r>
              <a:rPr lang="ro-RO" sz="1200" b="1" i="1">
                <a:hlinkClick r:id="rId4"/>
              </a:rPr>
              <a:t>www.ipi.ro</a:t>
            </a:r>
            <a:r>
              <a:rPr lang="ro-RO" sz="1800"/>
              <a:t> </a:t>
            </a:r>
            <a:endParaRPr lang="en-US" sz="1800"/>
          </a:p>
        </p:txBody>
      </p:sp>
      <p:pic>
        <p:nvPicPr>
          <p:cNvPr id="40962" name="Picture 2" descr="D:\FOTO MAI 2011\poze copacelu\DSCF9742.JPG"/>
          <p:cNvPicPr>
            <a:picLocks noGrp="1" noChangeAspect="1" noChangeArrowheads="1"/>
          </p:cNvPicPr>
          <p:nvPr>
            <p:ph sz="quarter" idx="1"/>
          </p:nvPr>
        </p:nvPicPr>
        <p:blipFill>
          <a:blip r:embed="rId5" cstate="print"/>
          <a:srcRect/>
          <a:stretch>
            <a:fillRect/>
          </a:stretch>
        </p:blipFill>
        <p:spPr bwMode="auto">
          <a:xfrm>
            <a:off x="3667116" y="1643050"/>
            <a:ext cx="1710928" cy="2281237"/>
          </a:xfrm>
          <a:prstGeom prst="rect">
            <a:avLst/>
          </a:prstGeom>
          <a:noFill/>
        </p:spPr>
      </p:pic>
      <p:pic>
        <p:nvPicPr>
          <p:cNvPr id="40963" name="Picture 3" descr="D:\FOTO MAI 2011\poze copacelu\DSCF9733.JPG"/>
          <p:cNvPicPr>
            <a:picLocks noGrp="1" noChangeAspect="1" noChangeArrowheads="1"/>
          </p:cNvPicPr>
          <p:nvPr>
            <p:ph sz="quarter" idx="2"/>
          </p:nvPr>
        </p:nvPicPr>
        <p:blipFill>
          <a:blip r:embed="rId6" cstate="print"/>
          <a:srcRect/>
          <a:stretch>
            <a:fillRect/>
          </a:stretch>
        </p:blipFill>
        <p:spPr bwMode="auto">
          <a:xfrm>
            <a:off x="5927725" y="1643261"/>
            <a:ext cx="3036888" cy="2277666"/>
          </a:xfrm>
          <a:prstGeom prst="rect">
            <a:avLst/>
          </a:prstGeom>
          <a:noFill/>
        </p:spPr>
      </p:pic>
      <p:pic>
        <p:nvPicPr>
          <p:cNvPr id="40964" name="Picture 4" descr="D:\FOTO MAI 2011\foto activitati copacelu\DSCF0022.JPG"/>
          <p:cNvPicPr>
            <a:picLocks noChangeAspect="1" noChangeArrowheads="1"/>
          </p:cNvPicPr>
          <p:nvPr/>
        </p:nvPicPr>
        <p:blipFill>
          <a:blip r:embed="rId7" cstate="print"/>
          <a:srcRect/>
          <a:stretch>
            <a:fillRect/>
          </a:stretch>
        </p:blipFill>
        <p:spPr bwMode="auto">
          <a:xfrm>
            <a:off x="500034" y="1643051"/>
            <a:ext cx="2952769" cy="2214578"/>
          </a:xfrm>
          <a:prstGeom prst="rect">
            <a:avLst/>
          </a:prstGeom>
          <a:noFill/>
        </p:spPr>
      </p:pic>
      <p:pic>
        <p:nvPicPr>
          <p:cNvPr id="40965" name="Picture 5" descr="D:\FOTO MAI 2011\foto activitati copacelu\DSCF0028.JPG"/>
          <p:cNvPicPr>
            <a:picLocks noGrp="1" noChangeAspect="1" noChangeArrowheads="1"/>
          </p:cNvPicPr>
          <p:nvPr>
            <p:ph sz="quarter" idx="3"/>
          </p:nvPr>
        </p:nvPicPr>
        <p:blipFill>
          <a:blip r:embed="rId8" cstate="print"/>
          <a:srcRect/>
          <a:stretch>
            <a:fillRect/>
          </a:stretch>
        </p:blipFill>
        <p:spPr bwMode="auto">
          <a:xfrm>
            <a:off x="1023910" y="4005262"/>
            <a:ext cx="3488559" cy="2616419"/>
          </a:xfrm>
          <a:prstGeom prst="rect">
            <a:avLst/>
          </a:prstGeom>
          <a:noFill/>
        </p:spPr>
      </p:pic>
      <p:pic>
        <p:nvPicPr>
          <p:cNvPr id="40966" name="Picture 6" descr="D:\FOTO MAI 2011\foto activitati copacelu\DSCF0040.JPG"/>
          <p:cNvPicPr>
            <a:picLocks noGrp="1" noChangeAspect="1" noChangeArrowheads="1"/>
          </p:cNvPicPr>
          <p:nvPr>
            <p:ph sz="quarter" idx="4"/>
          </p:nvPr>
        </p:nvPicPr>
        <p:blipFill>
          <a:blip r:embed="rId9" cstate="print"/>
          <a:srcRect/>
          <a:stretch>
            <a:fillRect/>
          </a:stretch>
        </p:blipFill>
        <p:spPr bwMode="auto">
          <a:xfrm>
            <a:off x="5881694" y="4000504"/>
            <a:ext cx="3525102" cy="2643826"/>
          </a:xfrm>
          <a:prstGeom prst="rect">
            <a:avLst/>
          </a:prstGeom>
          <a:noFill/>
        </p:spPr>
      </p:pic>
    </p:spTree>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1779588" y="1071563"/>
            <a:ext cx="5694362" cy="287337"/>
          </a:xfrm>
        </p:spPr>
        <p:txBody>
          <a:bodyPr rtlCol="0">
            <a:normAutofit fontScale="90000"/>
          </a:bodyPr>
          <a:lstStyle/>
          <a:p>
            <a:pPr eaLnBrk="1" fontAlgn="auto" hangingPunct="1">
              <a:spcAft>
                <a:spcPts val="0"/>
              </a:spcAft>
              <a:defRPr/>
            </a:pPr>
            <a:r>
              <a:rPr lang="ro-RO" sz="1800" b="1" i="1" smtClean="0"/>
              <a:t>Proiecte actuale ale Fundaţiei Inimă pentru Inimă</a:t>
            </a:r>
            <a:endParaRPr lang="en-US" sz="1800" b="1" i="1" smtClean="0"/>
          </a:p>
        </p:txBody>
      </p:sp>
      <p:pic>
        <p:nvPicPr>
          <p:cNvPr id="24579" name="Picture 13" descr="IM000522"/>
          <p:cNvPicPr>
            <a:picLocks noGrp="1" noChangeAspect="1" noChangeArrowheads="1"/>
          </p:cNvPicPr>
          <p:nvPr>
            <p:ph sz="quarter" idx="1"/>
          </p:nvPr>
        </p:nvPicPr>
        <p:blipFill>
          <a:blip r:embed="rId3" cstate="print"/>
          <a:srcRect/>
          <a:stretch>
            <a:fillRect/>
          </a:stretch>
        </p:blipFill>
        <p:spPr>
          <a:xfrm>
            <a:off x="1503363" y="1714500"/>
            <a:ext cx="3065462" cy="2209800"/>
          </a:xfrm>
        </p:spPr>
      </p:pic>
      <p:pic>
        <p:nvPicPr>
          <p:cNvPr id="24580" name="Picture 17" descr="SANY1108"/>
          <p:cNvPicPr>
            <a:picLocks noGrp="1" noChangeAspect="1" noChangeArrowheads="1"/>
          </p:cNvPicPr>
          <p:nvPr>
            <p:ph sz="quarter" idx="2"/>
          </p:nvPr>
        </p:nvPicPr>
        <p:blipFill>
          <a:blip r:embed="rId4" cstate="print"/>
          <a:srcRect/>
          <a:stretch>
            <a:fillRect/>
          </a:stretch>
        </p:blipFill>
        <p:spPr>
          <a:xfrm>
            <a:off x="1498600" y="4070350"/>
            <a:ext cx="3074988" cy="2216150"/>
          </a:xfrm>
        </p:spPr>
      </p:pic>
      <p:sp>
        <p:nvSpPr>
          <p:cNvPr id="24581" name="Rectangle 3"/>
          <p:cNvSpPr>
            <a:spLocks noGrp="1" noRot="1" noChangeArrowheads="1"/>
          </p:cNvSpPr>
          <p:nvPr>
            <p:ph type="body" sz="half" idx="3"/>
          </p:nvPr>
        </p:nvSpPr>
        <p:spPr>
          <a:xfrm>
            <a:off x="4565650" y="1500188"/>
            <a:ext cx="5186363" cy="4929187"/>
          </a:xfrm>
        </p:spPr>
        <p:txBody>
          <a:bodyPr/>
          <a:lstStyle/>
          <a:p>
            <a:pPr marL="533400" indent="-533400" eaLnBrk="1" hangingPunct="1">
              <a:buFont typeface="Wingdings" pitchFamily="2" charset="2"/>
              <a:buNone/>
            </a:pPr>
            <a:r>
              <a:rPr lang="ro-RO" sz="1600" b="1" i="1" u="sng" smtClean="0"/>
              <a:t>Apartamente sociale Râmnicu Vâlcea</a:t>
            </a:r>
          </a:p>
          <a:p>
            <a:pPr marL="533400" indent="-533400" algn="just" eaLnBrk="1" hangingPunct="1">
              <a:buFont typeface="Wingdings" pitchFamily="2" charset="2"/>
              <a:buNone/>
            </a:pPr>
            <a:r>
              <a:rPr lang="ro-RO" sz="1000" smtClean="0"/>
              <a:t>	</a:t>
            </a:r>
            <a:r>
              <a:rPr lang="it-IT" sz="1100" b="1" smtClean="0"/>
              <a:t>Proiectul Serviciul de Integrare Socio-Profesionala Ramnicu</a:t>
            </a:r>
            <a:r>
              <a:rPr lang="ro-RO" sz="1100" b="1" smtClean="0"/>
              <a:t> </a:t>
            </a:r>
            <a:r>
              <a:rPr lang="it-IT" sz="1100" b="1" smtClean="0"/>
              <a:t>Valcea</a:t>
            </a:r>
            <a:r>
              <a:rPr lang="ro-RO" sz="1100" b="1" smtClean="0"/>
              <a:t> </a:t>
            </a:r>
            <a:r>
              <a:rPr lang="it-IT" sz="1100" b="1" smtClean="0"/>
              <a:t>are ca scop asigurarea conditiilor necesare pentru o viata independenta a tinerilor. </a:t>
            </a:r>
            <a:r>
              <a:rPr lang="fr-FR" sz="1100" b="1" smtClean="0"/>
              <a:t>Avand in vedere ca toti tineri</a:t>
            </a:r>
            <a:r>
              <a:rPr lang="ro-RO" sz="1100" b="1" smtClean="0"/>
              <a:t>i</a:t>
            </a:r>
            <a:r>
              <a:rPr lang="fr-FR" sz="1100" b="1" smtClean="0"/>
              <a:t> se afla de mai mult timp in cadrul centrelor de socializare , sprijinul acordat acestora refer</a:t>
            </a:r>
            <a:r>
              <a:rPr lang="ro-RO" sz="1100" b="1" smtClean="0"/>
              <a:t>a</a:t>
            </a:r>
            <a:r>
              <a:rPr lang="fr-FR" sz="1100" b="1" smtClean="0"/>
              <a:t> cu precadere la locul de munca si</a:t>
            </a:r>
            <a:r>
              <a:rPr lang="ro-RO" sz="1100" b="1" smtClean="0"/>
              <a:t> </a:t>
            </a:r>
            <a:r>
              <a:rPr lang="fr-FR" sz="1100" b="1" smtClean="0"/>
              <a:t>autoadministrare, premise ale unei vieti autonome. Tinerii  mai </a:t>
            </a:r>
            <a:r>
              <a:rPr lang="ro-RO" sz="1100" b="1" smtClean="0"/>
              <a:t>p</a:t>
            </a:r>
            <a:r>
              <a:rPr lang="fr-FR" sz="1100" b="1" smtClean="0"/>
              <a:t>rim</a:t>
            </a:r>
            <a:r>
              <a:rPr lang="ro-RO" sz="1100" b="1" smtClean="0"/>
              <a:t>esc </a:t>
            </a:r>
            <a:r>
              <a:rPr lang="fr-FR" sz="1100" b="1" smtClean="0"/>
              <a:t>sprjin financiar din parte finantatorilor o perioada limitata, urmand ca dupa aceea sa se administreze singuri. </a:t>
            </a:r>
            <a:r>
              <a:rPr lang="ro-RO" sz="1100" b="1" smtClean="0"/>
              <a:t>Proiectul este finanţat de Asociaţia “Bambini in Romania”.</a:t>
            </a:r>
          </a:p>
          <a:p>
            <a:pPr marL="533400" indent="-533400" algn="just" eaLnBrk="1" hangingPunct="1">
              <a:buFont typeface="Wingdings" pitchFamily="2" charset="2"/>
              <a:buNone/>
            </a:pPr>
            <a:r>
              <a:rPr lang="ro-RO" sz="1100" b="1" smtClean="0"/>
              <a:t>	Tipuri de servicii oferite:</a:t>
            </a:r>
          </a:p>
          <a:p>
            <a:pPr marL="533400" indent="-533400" algn="just" eaLnBrk="1" hangingPunct="1">
              <a:buFont typeface="Wingdings" pitchFamily="2" charset="2"/>
              <a:buNone/>
            </a:pPr>
            <a:r>
              <a:rPr lang="ro-RO" sz="1100" b="1" smtClean="0"/>
              <a:t>	</a:t>
            </a:r>
            <a:r>
              <a:rPr lang="ro-RO" sz="1100" b="1" i="1" smtClean="0"/>
              <a:t>Asistenţă socială</a:t>
            </a:r>
            <a:r>
              <a:rPr lang="ro-RO" sz="1100" b="1" smtClean="0"/>
              <a:t> (intervenţia asistentului social, evaluarea cazului, stabilirea diagnosticului social şi a planului de intervenţie sau spectrul de servicii necesare, de comun acord cu beneficiarul, încheierea contractului de prestare a serviciilor şi de responsabilitate reciprocă, medierea cu actorii şi structurile locale, </a:t>
            </a:r>
          </a:p>
          <a:p>
            <a:pPr marL="533400" indent="-533400" algn="just" eaLnBrk="1" hangingPunct="1">
              <a:buFont typeface="Wingdings" pitchFamily="2" charset="2"/>
              <a:buNone/>
            </a:pPr>
            <a:r>
              <a:rPr lang="ro-RO" sz="1100" b="1" smtClean="0"/>
              <a:t>	</a:t>
            </a:r>
            <a:r>
              <a:rPr lang="ro-RO" sz="1100" b="1" i="1" smtClean="0"/>
              <a:t>Asistenţă psihologică şi psihopedagogică</a:t>
            </a:r>
            <a:r>
              <a:rPr lang="ro-RO" sz="1100" b="1" smtClean="0"/>
              <a:t> (evaluarea psihologică iniţială şi periodică, elaborarea unui plan de intervenţie în funcţie problemele psihologice identificate, învăţarea unor strategii de rezolvare a problemelor, dobândirea unor abilităţi de autocontrol, rezolvarea conflictelor de natură emoţională, consiliere psihosocială şi profesională – individuală şi de grup). </a:t>
            </a:r>
            <a:endParaRPr lang="ro-RO" sz="1100" b="1" i="1" smtClean="0"/>
          </a:p>
          <a:p>
            <a:pPr marL="533400" indent="-533400" algn="just" eaLnBrk="1" hangingPunct="1">
              <a:buFont typeface="Wingdings" pitchFamily="2" charset="2"/>
              <a:buNone/>
            </a:pPr>
            <a:r>
              <a:rPr lang="ro-RO" sz="1100" b="1" i="1" smtClean="0"/>
              <a:t>	Asistenţă profesională</a:t>
            </a:r>
            <a:r>
              <a:rPr lang="ro-RO" sz="1100" b="1" smtClean="0"/>
              <a:t>  asigurata de consilierul de orientare si formare profesională</a:t>
            </a:r>
            <a:endParaRPr lang="ro-RO" sz="1100" b="1" i="1" smtClean="0"/>
          </a:p>
          <a:p>
            <a:pPr marL="533400" indent="-533400" algn="just" eaLnBrk="1" hangingPunct="1">
              <a:buFont typeface="Wingdings" pitchFamily="2" charset="2"/>
              <a:buNone/>
            </a:pPr>
            <a:r>
              <a:rPr lang="ro-RO" sz="1100" b="1" i="1" smtClean="0"/>
              <a:t>	Activitatile</a:t>
            </a:r>
            <a:r>
              <a:rPr lang="ro-RO" sz="1100" b="1" smtClean="0"/>
              <a:t> desfasurate sunt cu precadere cele in domeniul </a:t>
            </a:r>
            <a:r>
              <a:rPr lang="ro-RO" sz="1100" b="1" i="1" smtClean="0"/>
              <a:t>integrarii socio-profesionale,</a:t>
            </a:r>
            <a:r>
              <a:rPr lang="ro-RO" sz="1100" b="1" smtClean="0"/>
              <a:t> mai ales pentru tinerii care sunt deja integrati pe piata muncii acestia sunt susţinuti in  </a:t>
            </a:r>
            <a:r>
              <a:rPr lang="ro-RO" sz="1100" b="1" i="1" smtClean="0"/>
              <a:t>mentinerea locului de munca</a:t>
            </a:r>
            <a:r>
              <a:rPr lang="ro-RO" sz="1100" b="1" smtClean="0"/>
              <a:t>. </a:t>
            </a:r>
          </a:p>
        </p:txBody>
      </p:sp>
      <p:pic>
        <p:nvPicPr>
          <p:cNvPr id="24582" name="Picture 5" descr="sigla ipi"/>
          <p:cNvPicPr>
            <a:picLocks noChangeAspect="1" noChangeArrowheads="1"/>
          </p:cNvPicPr>
          <p:nvPr/>
        </p:nvPicPr>
        <p:blipFill>
          <a:blip r:embed="rId5" cstate="print"/>
          <a:srcRect/>
          <a:stretch>
            <a:fillRect/>
          </a:stretch>
        </p:blipFill>
        <p:spPr bwMode="auto">
          <a:xfrm>
            <a:off x="7605713" y="115888"/>
            <a:ext cx="1982787" cy="1120775"/>
          </a:xfrm>
          <a:prstGeom prst="rect">
            <a:avLst/>
          </a:prstGeom>
          <a:noFill/>
          <a:ln w="9525">
            <a:noFill/>
            <a:miter lim="800000"/>
            <a:headEnd/>
            <a:tailEnd/>
          </a:ln>
        </p:spPr>
      </p:pic>
      <p:sp>
        <p:nvSpPr>
          <p:cNvPr id="24583"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24584"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4585" name="Text Box 8"/>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6"/>
              </a:rPr>
              <a:t>www.ipi.ro</a:t>
            </a:r>
            <a:r>
              <a:rPr lang="ro-RO" sz="1200"/>
              <a:t> </a:t>
            </a:r>
            <a:endParaRPr lang="en-US" sz="1200"/>
          </a:p>
        </p:txBody>
      </p:sp>
    </p:spTree>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sz="quarter"/>
          </p:nvPr>
        </p:nvSpPr>
        <p:spPr>
          <a:xfrm>
            <a:off x="508000" y="1412875"/>
            <a:ext cx="8750300" cy="157163"/>
          </a:xfrm>
        </p:spPr>
        <p:txBody>
          <a:bodyPr rtlCol="0">
            <a:normAutofit fontScale="90000"/>
          </a:bodyPr>
          <a:lstStyle/>
          <a:p>
            <a:pPr eaLnBrk="1" fontAlgn="auto" hangingPunct="1">
              <a:spcAft>
                <a:spcPts val="0"/>
              </a:spcAft>
              <a:defRPr/>
            </a:pPr>
            <a:r>
              <a:rPr lang="ro-RO" sz="1800" b="1" i="1" smtClean="0"/>
              <a:t>Serviciul de Integrare Socio-Profesională Râmnicu Vâlcea (apartamente sociale)</a:t>
            </a:r>
            <a:endParaRPr lang="en-US" sz="1800" b="1" i="1" smtClean="0"/>
          </a:p>
        </p:txBody>
      </p:sp>
      <p:pic>
        <p:nvPicPr>
          <p:cNvPr id="25603" name="Picture 16" descr="SANY1068"/>
          <p:cNvPicPr>
            <a:picLocks noGrp="1" noChangeAspect="1" noChangeArrowheads="1"/>
          </p:cNvPicPr>
          <p:nvPr>
            <p:ph sz="quarter" idx="1"/>
          </p:nvPr>
        </p:nvPicPr>
        <p:blipFill>
          <a:blip r:embed="rId3" cstate="print"/>
          <a:srcRect/>
          <a:stretch>
            <a:fillRect/>
          </a:stretch>
        </p:blipFill>
        <p:spPr>
          <a:xfrm>
            <a:off x="1503363" y="1714500"/>
            <a:ext cx="3065462" cy="2209800"/>
          </a:xfrm>
        </p:spPr>
      </p:pic>
      <p:pic>
        <p:nvPicPr>
          <p:cNvPr id="25604" name="Picture 17" descr="SANY1102"/>
          <p:cNvPicPr>
            <a:picLocks noGrp="1" noChangeAspect="1" noChangeArrowheads="1"/>
          </p:cNvPicPr>
          <p:nvPr>
            <p:ph sz="quarter" idx="2"/>
          </p:nvPr>
        </p:nvPicPr>
        <p:blipFill>
          <a:blip r:embed="rId4" cstate="print"/>
          <a:srcRect/>
          <a:stretch>
            <a:fillRect/>
          </a:stretch>
        </p:blipFill>
        <p:spPr>
          <a:xfrm>
            <a:off x="5922963" y="1714500"/>
            <a:ext cx="3065462" cy="2209800"/>
          </a:xfrm>
        </p:spPr>
      </p:pic>
      <p:pic>
        <p:nvPicPr>
          <p:cNvPr id="25605" name="Picture 18" descr="SANY1083"/>
          <p:cNvPicPr>
            <a:picLocks noGrp="1" noChangeAspect="1" noChangeArrowheads="1"/>
          </p:cNvPicPr>
          <p:nvPr>
            <p:ph sz="quarter" idx="3"/>
          </p:nvPr>
        </p:nvPicPr>
        <p:blipFill>
          <a:blip r:embed="rId5" cstate="print"/>
          <a:srcRect/>
          <a:stretch>
            <a:fillRect/>
          </a:stretch>
        </p:blipFill>
        <p:spPr>
          <a:xfrm>
            <a:off x="271463" y="4000500"/>
            <a:ext cx="1954212" cy="2454275"/>
          </a:xfrm>
        </p:spPr>
      </p:pic>
      <p:pic>
        <p:nvPicPr>
          <p:cNvPr id="25606" name="Picture 25" descr="SANY1115"/>
          <p:cNvPicPr>
            <a:picLocks noGrp="1" noChangeAspect="1" noChangeArrowheads="1"/>
          </p:cNvPicPr>
          <p:nvPr>
            <p:ph sz="quarter" idx="4"/>
          </p:nvPr>
        </p:nvPicPr>
        <p:blipFill>
          <a:blip r:embed="rId6" cstate="print"/>
          <a:srcRect/>
          <a:stretch>
            <a:fillRect/>
          </a:stretch>
        </p:blipFill>
        <p:spPr>
          <a:xfrm>
            <a:off x="7894638" y="4143375"/>
            <a:ext cx="1638300" cy="2233613"/>
          </a:xfrm>
        </p:spPr>
      </p:pic>
      <p:pic>
        <p:nvPicPr>
          <p:cNvPr id="25607" name="Picture 4" descr="sigla ipi"/>
          <p:cNvPicPr>
            <a:picLocks noChangeAspect="1" noChangeArrowheads="1"/>
          </p:cNvPicPr>
          <p:nvPr/>
        </p:nvPicPr>
        <p:blipFill>
          <a:blip r:embed="rId7" cstate="print"/>
          <a:srcRect/>
          <a:stretch>
            <a:fillRect/>
          </a:stretch>
        </p:blipFill>
        <p:spPr bwMode="auto">
          <a:xfrm>
            <a:off x="7605713" y="115888"/>
            <a:ext cx="1982787" cy="1120775"/>
          </a:xfrm>
          <a:prstGeom prst="rect">
            <a:avLst/>
          </a:prstGeom>
          <a:noFill/>
          <a:ln w="9525">
            <a:noFill/>
            <a:miter lim="800000"/>
            <a:headEnd/>
            <a:tailEnd/>
          </a:ln>
        </p:spPr>
      </p:pic>
      <p:sp>
        <p:nvSpPr>
          <p:cNvPr id="25608"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25609"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5610"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8"/>
              </a:rPr>
              <a:t>www.ipi.ro</a:t>
            </a:r>
            <a:r>
              <a:rPr lang="ro-RO" sz="1200"/>
              <a:t> </a:t>
            </a:r>
            <a:endParaRPr lang="en-US" sz="1200"/>
          </a:p>
        </p:txBody>
      </p:sp>
      <p:pic>
        <p:nvPicPr>
          <p:cNvPr id="25611" name="Picture 27" descr="foto cs copacelu 219"/>
          <p:cNvPicPr>
            <a:picLocks noChangeAspect="1" noChangeArrowheads="1"/>
          </p:cNvPicPr>
          <p:nvPr/>
        </p:nvPicPr>
        <p:blipFill>
          <a:blip r:embed="rId9" cstate="print"/>
          <a:srcRect/>
          <a:stretch>
            <a:fillRect/>
          </a:stretch>
        </p:blipFill>
        <p:spPr bwMode="auto">
          <a:xfrm>
            <a:off x="2378075" y="4357688"/>
            <a:ext cx="5149850" cy="2071687"/>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2174875" y="1309688"/>
            <a:ext cx="6121400" cy="361950"/>
          </a:xfrm>
        </p:spPr>
        <p:txBody>
          <a:bodyPr rtlCol="0">
            <a:normAutofit fontScale="90000"/>
          </a:bodyPr>
          <a:lstStyle/>
          <a:p>
            <a:pPr eaLnBrk="1" fontAlgn="auto" hangingPunct="1">
              <a:spcAft>
                <a:spcPts val="0"/>
              </a:spcAft>
              <a:defRPr/>
            </a:pPr>
            <a:r>
              <a:rPr lang="ro-RO" sz="1800" b="1" i="1" smtClean="0"/>
              <a:t>Proiecte actuale ale Fundaţiei Inimă pentru Inimă</a:t>
            </a:r>
            <a:endParaRPr lang="en-US" sz="1800" b="1" i="1" smtClean="0"/>
          </a:p>
        </p:txBody>
      </p:sp>
      <p:sp>
        <p:nvSpPr>
          <p:cNvPr id="31747" name="Rectangle 3"/>
          <p:cNvSpPr>
            <a:spLocks noGrp="1" noRot="1" noChangeArrowheads="1"/>
          </p:cNvSpPr>
          <p:nvPr>
            <p:ph idx="1"/>
          </p:nvPr>
        </p:nvSpPr>
        <p:spPr>
          <a:xfrm>
            <a:off x="387350" y="1700213"/>
            <a:ext cx="9194800" cy="4608512"/>
          </a:xfrm>
        </p:spPr>
        <p:txBody>
          <a:bodyPr/>
          <a:lstStyle/>
          <a:p>
            <a:pPr algn="just" eaLnBrk="1" hangingPunct="1">
              <a:lnSpc>
                <a:spcPct val="80000"/>
              </a:lnSpc>
              <a:buClr>
                <a:schemeClr val="tx1"/>
              </a:buClr>
              <a:buFont typeface="Wingdings" pitchFamily="2" charset="2"/>
              <a:buNone/>
            </a:pPr>
            <a:r>
              <a:rPr lang="ro-RO" sz="1600" b="1" i="1" smtClean="0"/>
              <a:t>PROGRAMUL DE VOLUNTARIAT PENTRU SOCIALIZAREA COPILULUI  INSTITUŢIONALIZAT</a:t>
            </a:r>
          </a:p>
          <a:p>
            <a:pPr algn="just" eaLnBrk="1" hangingPunct="1">
              <a:lnSpc>
                <a:spcPct val="80000"/>
              </a:lnSpc>
              <a:buClr>
                <a:schemeClr val="tx1"/>
              </a:buClr>
              <a:buFont typeface="Wingdings" pitchFamily="2" charset="2"/>
              <a:buNone/>
            </a:pPr>
            <a:endParaRPr lang="fr-FR" sz="1400" b="1" i="1" smtClean="0"/>
          </a:p>
          <a:p>
            <a:pPr algn="just" eaLnBrk="1" hangingPunct="1">
              <a:lnSpc>
                <a:spcPct val="80000"/>
              </a:lnSpc>
              <a:buClr>
                <a:schemeClr val="tx1"/>
              </a:buClr>
              <a:buFont typeface="Wingdings" pitchFamily="2" charset="2"/>
              <a:buNone/>
            </a:pPr>
            <a:r>
              <a:rPr lang="ro-RO" sz="900" b="1" smtClean="0"/>
              <a:t>	</a:t>
            </a:r>
            <a:r>
              <a:rPr lang="fr-FR" sz="1500" b="1" smtClean="0"/>
              <a:t>Program</a:t>
            </a:r>
            <a:r>
              <a:rPr lang="ro-RO" sz="1500" b="1" smtClean="0"/>
              <a:t>ul</a:t>
            </a:r>
            <a:r>
              <a:rPr lang="fr-FR" sz="1500" b="1" smtClean="0"/>
              <a:t> isi propune in primul rand socializarea copiilor institutionalizati prin diferite activitati pentru</a:t>
            </a:r>
            <a:r>
              <a:rPr lang="ro-RO" sz="1500" b="1" smtClean="0"/>
              <a:t> o</a:t>
            </a:r>
            <a:r>
              <a:rPr lang="fr-FR" sz="1500" b="1" smtClean="0"/>
              <a:t>cuparea timpului liber in timpul vacantelor scolare, dar si schimbul de experienta in domeniul protectiei copilului aflat in dificultate. </a:t>
            </a:r>
            <a:r>
              <a:rPr lang="it-IT" sz="1500" b="1" smtClean="0"/>
              <a:t>Activitatile</a:t>
            </a:r>
            <a:r>
              <a:rPr lang="ro-RO" sz="1500" b="1" smtClean="0"/>
              <a:t> sunt</a:t>
            </a:r>
            <a:r>
              <a:rPr lang="it-IT" sz="1500" b="1" smtClean="0"/>
              <a:t> initiate de membrii grupurilor de voluntari italieni</a:t>
            </a:r>
            <a:r>
              <a:rPr lang="ro-RO" sz="1500" b="1" smtClean="0"/>
              <a:t> (veniti prin intermediul Asociaţiei “Bambini in Romania din Italia)</a:t>
            </a:r>
            <a:r>
              <a:rPr lang="it-IT" sz="1500" b="1" smtClean="0"/>
              <a:t> si romani (aproximativ </a:t>
            </a:r>
            <a:r>
              <a:rPr lang="ro-RO" sz="1500" b="1" smtClean="0"/>
              <a:t>200</a:t>
            </a:r>
            <a:r>
              <a:rPr lang="it-IT" sz="1500" b="1" smtClean="0"/>
              <a:t> in</a:t>
            </a:r>
            <a:r>
              <a:rPr lang="ro-RO" sz="1500" b="1" smtClean="0"/>
              <a:t> </a:t>
            </a:r>
            <a:r>
              <a:rPr lang="it-IT" sz="1500" b="1" smtClean="0"/>
              <a:t>fiecare an) impreuna cu personalul din centrele de plasament, urmarindu-se dezvoltarea</a:t>
            </a:r>
            <a:r>
              <a:rPr lang="ro-RO" sz="1500" b="1" smtClean="0"/>
              <a:t> </a:t>
            </a:r>
            <a:r>
              <a:rPr lang="it-IT" sz="1500" b="1" smtClean="0"/>
              <a:t>spiritului de echipa, al </a:t>
            </a:r>
            <a:r>
              <a:rPr lang="ro-RO" sz="1500" b="1" smtClean="0"/>
              <a:t>c</a:t>
            </a:r>
            <a:r>
              <a:rPr lang="it-IT" sz="1500" b="1" smtClean="0"/>
              <a:t>ompetitiei</a:t>
            </a:r>
            <a:r>
              <a:rPr lang="ro-RO" sz="1500" b="1" smtClean="0"/>
              <a:t>,</a:t>
            </a:r>
            <a:r>
              <a:rPr lang="it-IT" sz="1500" b="1" smtClean="0"/>
              <a:t> dar si o dezvoltare armonioasa a copilului pe toate planurile</a:t>
            </a:r>
            <a:r>
              <a:rPr lang="ro-RO" sz="1500" b="1" smtClean="0"/>
              <a:t>. </a:t>
            </a:r>
            <a:r>
              <a:rPr lang="fr-FR" sz="1500" b="1" smtClean="0"/>
              <a:t>Aceste activitati de tip ludic dau posibilitatea de maturizare si construire a propriei identitati,</a:t>
            </a:r>
            <a:r>
              <a:rPr lang="ro-RO" sz="1500" b="1" smtClean="0"/>
              <a:t> </a:t>
            </a:r>
            <a:r>
              <a:rPr lang="fr-FR" sz="1500" b="1" smtClean="0"/>
              <a:t>jocul reprezentand “firul conducator” al unei </a:t>
            </a:r>
            <a:r>
              <a:rPr lang="ro-RO" sz="1500" b="1" smtClean="0"/>
              <a:t>d</a:t>
            </a:r>
            <a:r>
              <a:rPr lang="fr-FR" sz="1500" b="1" smtClean="0"/>
              <a:t>ezvoltari</a:t>
            </a:r>
            <a:r>
              <a:rPr lang="ro-RO" sz="1500" b="1" smtClean="0"/>
              <a:t>i </a:t>
            </a:r>
            <a:r>
              <a:rPr lang="fr-FR" sz="1500" b="1" smtClean="0"/>
              <a:t>umane pozitive.</a:t>
            </a:r>
            <a:endParaRPr lang="ro-RO" sz="1500" b="1" smtClean="0"/>
          </a:p>
          <a:p>
            <a:pPr algn="just" eaLnBrk="1" hangingPunct="1">
              <a:lnSpc>
                <a:spcPct val="80000"/>
              </a:lnSpc>
              <a:buClr>
                <a:schemeClr val="tx1"/>
              </a:buClr>
              <a:buFont typeface="Wingdings" pitchFamily="2" charset="2"/>
              <a:buNone/>
            </a:pPr>
            <a:r>
              <a:rPr lang="ro-RO" sz="1500" b="1" smtClean="0"/>
              <a:t>	</a:t>
            </a:r>
          </a:p>
          <a:p>
            <a:pPr algn="just" eaLnBrk="1" hangingPunct="1">
              <a:lnSpc>
                <a:spcPct val="80000"/>
              </a:lnSpc>
              <a:buClr>
                <a:schemeClr val="tx1"/>
              </a:buClr>
              <a:buFont typeface="Wingdings" pitchFamily="2" charset="2"/>
              <a:buNone/>
            </a:pPr>
            <a:r>
              <a:rPr lang="ro-RO" sz="1500" b="1" smtClean="0"/>
              <a:t>	</a:t>
            </a:r>
            <a:r>
              <a:rPr lang="it-IT" sz="1500" b="1" smtClean="0"/>
              <a:t>Programul ajuta atat la  integrarea copilului institutionalizat in cadrul comunitatii, dar si la formarea unei personalitati armonioase si la descoperirea valorii umane. </a:t>
            </a:r>
            <a:r>
              <a:rPr lang="ro-RO" sz="1500" b="1" smtClean="0"/>
              <a:t>Implementarea proiectului a presupus c</a:t>
            </a:r>
            <a:r>
              <a:rPr lang="it-IT" sz="1500" b="1" smtClean="0"/>
              <a:t>olaborarea cu serviciile publice specializate pentru protectia copilului din judetele Brasov, Tulcea, Valcea pentru organizarea de activitati care isi propun in primul rind socializarea copilului institutionalizat prin diferite activitati pentru ocuparea timpului liber (sportive, ludico-motrice, jocuri simple, sarbatorirea zilelor</a:t>
            </a:r>
            <a:r>
              <a:rPr lang="ro-RO" sz="1500" b="1" smtClean="0"/>
              <a:t> </a:t>
            </a:r>
            <a:r>
              <a:rPr lang="it-IT" sz="1500" b="1" smtClean="0"/>
              <a:t> de nastere pentru copiii din centrele de plasament).</a:t>
            </a:r>
          </a:p>
          <a:p>
            <a:pPr algn="just" eaLnBrk="1" hangingPunct="1">
              <a:lnSpc>
                <a:spcPct val="80000"/>
              </a:lnSpc>
              <a:buClr>
                <a:schemeClr val="tx1"/>
              </a:buClr>
              <a:buFont typeface="Wingdings" pitchFamily="2" charset="2"/>
              <a:buNone/>
            </a:pPr>
            <a:endParaRPr lang="ro-RO" sz="1500" b="1" smtClean="0"/>
          </a:p>
          <a:p>
            <a:pPr algn="just" eaLnBrk="1" hangingPunct="1">
              <a:lnSpc>
                <a:spcPct val="80000"/>
              </a:lnSpc>
              <a:buClr>
                <a:schemeClr val="tx1"/>
              </a:buClr>
              <a:buFont typeface="Wingdings" pitchFamily="2" charset="2"/>
              <a:buNone/>
            </a:pPr>
            <a:r>
              <a:rPr lang="ro-RO" sz="1500" b="1" smtClean="0"/>
              <a:t>	</a:t>
            </a:r>
            <a:r>
              <a:rPr lang="it-IT" sz="1500" b="1" smtClean="0"/>
              <a:t>Activitatile au constat in</a:t>
            </a:r>
            <a:r>
              <a:rPr lang="ro-RO" sz="1500" b="1" smtClean="0"/>
              <a:t> activitati de animatie sociala prin </a:t>
            </a:r>
            <a:r>
              <a:rPr lang="it-IT" sz="1500" b="1" smtClean="0"/>
              <a:t>organizarea de jocuri simple sau activitati sportive,</a:t>
            </a:r>
            <a:r>
              <a:rPr lang="ro-RO" sz="1500" b="1" smtClean="0"/>
              <a:t> </a:t>
            </a:r>
            <a:r>
              <a:rPr lang="it-IT" sz="1500" b="1" smtClean="0"/>
              <a:t>drumetii sau chiar excursii sau tabere , pentru copilul institutionalizat care il ajuta pe acesta sa isi </a:t>
            </a:r>
            <a:r>
              <a:rPr lang="ro-RO" sz="1500" b="1" smtClean="0"/>
              <a:t>e</a:t>
            </a:r>
            <a:r>
              <a:rPr lang="it-IT" sz="1500" b="1" smtClean="0"/>
              <a:t>xprime</a:t>
            </a:r>
            <a:r>
              <a:rPr lang="ro-RO" sz="1500" b="1" smtClean="0"/>
              <a:t> </a:t>
            </a:r>
            <a:r>
              <a:rPr lang="it-IT" sz="1500" b="1" smtClean="0"/>
              <a:t>liber propria opinie, bucuria si personalitatea.  </a:t>
            </a:r>
          </a:p>
          <a:p>
            <a:pPr algn="just" eaLnBrk="1" hangingPunct="1">
              <a:lnSpc>
                <a:spcPct val="80000"/>
              </a:lnSpc>
              <a:buClr>
                <a:schemeClr val="tx1"/>
              </a:buClr>
              <a:buFont typeface="Wingdings" pitchFamily="2" charset="2"/>
              <a:buNone/>
            </a:pPr>
            <a:endParaRPr lang="en-US" sz="1500" b="1" smtClean="0"/>
          </a:p>
        </p:txBody>
      </p:sp>
      <p:pic>
        <p:nvPicPr>
          <p:cNvPr id="31748" name="Picture 5"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31749"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31750"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1751" name="Text Box 8"/>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spTree>
  </p:cSld>
  <p:clrMapOvr>
    <a:masterClrMapping/>
  </p:clrMapOvr>
  <p:transition spd="slow">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13315"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13316"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3317" name="Text Box 8"/>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b="1" i="1"/>
              <a:t> </a:t>
            </a:r>
            <a:endParaRPr lang="en-US" sz="1200" b="1" i="1"/>
          </a:p>
        </p:txBody>
      </p:sp>
      <p:sp>
        <p:nvSpPr>
          <p:cNvPr id="13318" name="Text Box 9"/>
          <p:cNvSpPr txBox="1">
            <a:spLocks noChangeArrowheads="1"/>
          </p:cNvSpPr>
          <p:nvPr/>
        </p:nvSpPr>
        <p:spPr bwMode="auto">
          <a:xfrm>
            <a:off x="271463" y="1357313"/>
            <a:ext cx="9363075" cy="4724370"/>
          </a:xfrm>
          <a:prstGeom prst="rect">
            <a:avLst/>
          </a:prstGeom>
          <a:noFill/>
          <a:ln w="9525">
            <a:noFill/>
            <a:miter lim="800000"/>
            <a:headEnd/>
            <a:tailEnd/>
          </a:ln>
        </p:spPr>
        <p:txBody>
          <a:bodyPr>
            <a:spAutoFit/>
          </a:bodyPr>
          <a:lstStyle/>
          <a:p>
            <a:pPr algn="just"/>
            <a:r>
              <a:rPr lang="ro-RO" sz="1800" dirty="0"/>
              <a:t>Fundaţia Inimă pentru Inimă este acreditată ca furnizor de servicii sociale, </a:t>
            </a:r>
            <a:r>
              <a:rPr lang="ro-RO" sz="1800" dirty="0" smtClean="0"/>
              <a:t>începand </a:t>
            </a:r>
            <a:r>
              <a:rPr lang="ro-RO" sz="1800" dirty="0"/>
              <a:t>cu anul 2005 si desfaşoara activităti in domeniul social in judetele Vâlcea, Braşov, Tulcea, Brăila.</a:t>
            </a:r>
            <a:endParaRPr lang="en-US" sz="1800" dirty="0"/>
          </a:p>
          <a:p>
            <a:pPr algn="just"/>
            <a:r>
              <a:rPr lang="ro-RO" sz="1900" dirty="0"/>
              <a:t>Fundaţia Inimă pentru Inimă din Râmnicu Vâlcea si-a menţinut si extins pe parcursul anului 2009 sfera activitaţilor in domeniul social. In acest an viziunea organizaţiei a fost orientată către sprijinul acordat comunitaţii locale, pentru consolidarea sistemului de servicii sociale comunitare. Ar fi de menţionat aici cele patru centre de zi, aflate in paleta de servicii sociale a organizatiei, derulate in parteneriat cu autoritatile locale din orasele Brăila, Măcin, Ocnele Mari, Râmnicu Vâlcea. Au fost continuate proiectele in favoarea copiilor si tinerilor institutionalizati, respectiv centrele de socializare si apartamente sociale.</a:t>
            </a:r>
          </a:p>
          <a:p>
            <a:pPr algn="just"/>
            <a:r>
              <a:rPr lang="ro-RO" sz="1900" dirty="0"/>
              <a:t>Ultimii ani au adus implicarea organizatiei in proiecte strategice, de dezvoltare a sistemului de asistenta sociala si de evaluare a nevoilor grupurilor vulnerabile. Menţionăm aici proiectul “Harta sociala a judetului Valcea – instrument de dezvoltare a sistemului de servicii sociale din judetul Valcea, precum si proiectul </a:t>
            </a:r>
            <a:r>
              <a:rPr lang="en-US" sz="1900" dirty="0"/>
              <a:t>“</a:t>
            </a:r>
            <a:r>
              <a:rPr lang="en-US" sz="1900" dirty="0" err="1"/>
              <a:t>Economia</a:t>
            </a:r>
            <a:r>
              <a:rPr lang="en-US" sz="1900" dirty="0"/>
              <a:t> social</a:t>
            </a:r>
            <a:r>
              <a:rPr lang="ro-RO" sz="1900" dirty="0"/>
              <a:t>ă - șanse reale pentru o viață mai bună</a:t>
            </a:r>
            <a:r>
              <a:rPr lang="en-US" sz="1900" dirty="0"/>
              <a:t>”</a:t>
            </a:r>
            <a:endParaRPr lang="ro-RO" sz="1900" dirty="0"/>
          </a:p>
        </p:txBody>
      </p:sp>
    </p:spTree>
  </p:cSld>
  <p:clrMapOvr>
    <a:masterClrMapping/>
  </p:clrMapOvr>
  <p:transition spd="slow">
    <p:push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sz="quarter"/>
          </p:nvPr>
        </p:nvSpPr>
        <p:spPr>
          <a:xfrm>
            <a:off x="584200" y="1341438"/>
            <a:ext cx="8750300" cy="228600"/>
          </a:xfrm>
        </p:spPr>
        <p:txBody>
          <a:bodyPr rtlCol="0">
            <a:normAutofit fontScale="90000"/>
          </a:bodyPr>
          <a:lstStyle/>
          <a:p>
            <a:pPr eaLnBrk="1" fontAlgn="auto" hangingPunct="1">
              <a:spcAft>
                <a:spcPts val="0"/>
              </a:spcAft>
              <a:defRPr/>
            </a:pPr>
            <a:r>
              <a:rPr lang="ro-RO" sz="1600" b="1" i="1" smtClean="0"/>
              <a:t>PROGRAMUL DE VOLUNTARIAT PENTRU SOCIALIZAREA COPILULUI INSTITUŢIONALIZAT</a:t>
            </a:r>
            <a:endParaRPr lang="en-US" sz="1600" b="1" i="1" smtClean="0"/>
          </a:p>
        </p:txBody>
      </p:sp>
      <p:pic>
        <p:nvPicPr>
          <p:cNvPr id="32772" name="Picture 16" descr="S6301921"/>
          <p:cNvPicPr>
            <a:picLocks noGrp="1" noChangeAspect="1" noChangeArrowheads="1"/>
          </p:cNvPicPr>
          <p:nvPr>
            <p:ph sz="quarter" idx="2"/>
          </p:nvPr>
        </p:nvPicPr>
        <p:blipFill>
          <a:blip r:embed="rId3" cstate="print"/>
          <a:srcRect/>
          <a:stretch>
            <a:fillRect/>
          </a:stretch>
        </p:blipFill>
        <p:spPr>
          <a:xfrm>
            <a:off x="5734050" y="1571625"/>
            <a:ext cx="3432175" cy="2389188"/>
          </a:xfrm>
        </p:spPr>
      </p:pic>
      <p:pic>
        <p:nvPicPr>
          <p:cNvPr id="32773" name="Picture 19" descr="IMG_9151"/>
          <p:cNvPicPr>
            <a:picLocks noGrp="1" noChangeAspect="1" noChangeArrowheads="1"/>
          </p:cNvPicPr>
          <p:nvPr>
            <p:ph sz="quarter" idx="3"/>
          </p:nvPr>
        </p:nvPicPr>
        <p:blipFill>
          <a:blip r:embed="rId4" cstate="print"/>
          <a:srcRect/>
          <a:stretch>
            <a:fillRect/>
          </a:stretch>
        </p:blipFill>
        <p:spPr>
          <a:xfrm>
            <a:off x="1309688" y="4070350"/>
            <a:ext cx="3454400" cy="2287588"/>
          </a:xfrm>
        </p:spPr>
      </p:pic>
      <p:pic>
        <p:nvPicPr>
          <p:cNvPr id="32774" name="Picture 20" descr="IMG_9153"/>
          <p:cNvPicPr>
            <a:picLocks noGrp="1" noChangeAspect="1" noChangeArrowheads="1"/>
          </p:cNvPicPr>
          <p:nvPr>
            <p:ph sz="quarter" idx="4"/>
          </p:nvPr>
        </p:nvPicPr>
        <p:blipFill>
          <a:blip r:embed="rId5" cstate="print"/>
          <a:srcRect/>
          <a:stretch>
            <a:fillRect/>
          </a:stretch>
        </p:blipFill>
        <p:spPr>
          <a:xfrm>
            <a:off x="5810256" y="4357694"/>
            <a:ext cx="3454400" cy="2287588"/>
          </a:xfrm>
        </p:spPr>
      </p:pic>
      <p:pic>
        <p:nvPicPr>
          <p:cNvPr id="32775" name="Picture 4" descr="sigla ipi"/>
          <p:cNvPicPr>
            <a:picLocks noChangeAspect="1" noChangeArrowheads="1"/>
          </p:cNvPicPr>
          <p:nvPr/>
        </p:nvPicPr>
        <p:blipFill>
          <a:blip r:embed="rId6" cstate="print"/>
          <a:srcRect/>
          <a:stretch>
            <a:fillRect/>
          </a:stretch>
        </p:blipFill>
        <p:spPr bwMode="auto">
          <a:xfrm>
            <a:off x="7605713" y="115888"/>
            <a:ext cx="1982787" cy="1120775"/>
          </a:xfrm>
          <a:prstGeom prst="rect">
            <a:avLst/>
          </a:prstGeom>
          <a:noFill/>
          <a:ln w="9525">
            <a:noFill/>
            <a:miter lim="800000"/>
            <a:headEnd/>
            <a:tailEnd/>
          </a:ln>
        </p:spPr>
      </p:pic>
      <p:sp>
        <p:nvSpPr>
          <p:cNvPr id="32776" name="Text Box 5"/>
          <p:cNvSpPr txBox="1">
            <a:spLocks noChangeArrowheads="1"/>
          </p:cNvSpPr>
          <p:nvPr/>
        </p:nvSpPr>
        <p:spPr bwMode="auto">
          <a:xfrm>
            <a:off x="2378075" y="404813"/>
            <a:ext cx="4837113" cy="1169551"/>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a:p>
            <a:pPr algn="ctr" eaLnBrk="0" hangingPunct="0"/>
            <a:endParaRPr lang="en-US" sz="1400" b="1" i="1" dirty="0"/>
          </a:p>
        </p:txBody>
      </p:sp>
      <p:sp>
        <p:nvSpPr>
          <p:cNvPr id="32777"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2778" name="Text Box 7"/>
          <p:cNvSpPr txBox="1">
            <a:spLocks noChangeArrowheads="1"/>
          </p:cNvSpPr>
          <p:nvPr/>
        </p:nvSpPr>
        <p:spPr bwMode="auto">
          <a:xfrm>
            <a:off x="1166786" y="6581775"/>
            <a:ext cx="8347075" cy="276225"/>
          </a:xfrm>
          <a:prstGeom prst="rect">
            <a:avLst/>
          </a:prstGeom>
          <a:noFill/>
          <a:ln w="9525">
            <a:noFill/>
            <a:miter lim="800000"/>
            <a:headEnd/>
            <a:tailEnd/>
          </a:ln>
        </p:spPr>
        <p:txBody>
          <a:bodyPr>
            <a:spAutoFit/>
          </a:bodyPr>
          <a:lstStyle/>
          <a:p>
            <a:pPr algn="ctr"/>
            <a:r>
              <a:rPr lang="ro-RO" sz="1200" b="1" i="1" dirty="0">
                <a:hlinkClick r:id="rId7"/>
              </a:rPr>
              <a:t>www.ipi.ro</a:t>
            </a:r>
            <a:r>
              <a:rPr lang="ro-RO" sz="1200" dirty="0"/>
              <a:t> </a:t>
            </a:r>
            <a:endParaRPr lang="en-US" sz="1200" dirty="0"/>
          </a:p>
        </p:txBody>
      </p:sp>
      <p:pic>
        <p:nvPicPr>
          <p:cNvPr id="43010" name="Picture 2" descr="C:\Users\Florin\Desktop\diverse dessktop\selectie foto voluntari incubatoare\DSCN0877.JPG"/>
          <p:cNvPicPr>
            <a:picLocks noGrp="1" noChangeAspect="1" noChangeArrowheads="1"/>
          </p:cNvPicPr>
          <p:nvPr>
            <p:ph sz="quarter" idx="1"/>
          </p:nvPr>
        </p:nvPicPr>
        <p:blipFill>
          <a:blip r:embed="rId8" cstate="print"/>
          <a:srcRect/>
          <a:stretch>
            <a:fillRect/>
          </a:stretch>
        </p:blipFill>
        <p:spPr bwMode="auto">
          <a:xfrm>
            <a:off x="1409964" y="1571625"/>
            <a:ext cx="3185584" cy="2389188"/>
          </a:xfrm>
          <a:prstGeom prst="rect">
            <a:avLst/>
          </a:prstGeom>
          <a:noFill/>
        </p:spPr>
      </p:pic>
      <p:pic>
        <p:nvPicPr>
          <p:cNvPr id="12" name="Content Placeholder 6" descr="7962_383725408361879_1319211643_n.jpg"/>
          <p:cNvPicPr>
            <a:picLocks noChangeAspect="1"/>
          </p:cNvPicPr>
          <p:nvPr/>
        </p:nvPicPr>
        <p:blipFill>
          <a:blip r:embed="rId9" cstate="print"/>
          <a:stretch>
            <a:fillRect/>
          </a:stretch>
        </p:blipFill>
        <p:spPr bwMode="auto">
          <a:xfrm>
            <a:off x="5524504" y="1500174"/>
            <a:ext cx="3810024" cy="2857520"/>
          </a:xfrm>
          <a:prstGeom prst="rect">
            <a:avLst/>
          </a:prstGeom>
          <a:noFill/>
          <a:ln w="9525">
            <a:noFill/>
            <a:miter lim="800000"/>
            <a:headEnd/>
            <a:tailEnd/>
          </a:ln>
          <a:effectLst>
            <a:softEdge rad="112500"/>
          </a:effectLst>
        </p:spPr>
      </p:pic>
      <p:pic>
        <p:nvPicPr>
          <p:cNvPr id="14" name="Picture 3" descr="C:\Users\Florin\Desktop\activitati voluntari campuri festive\551100_383725435028543_200608959_n.jpg"/>
          <p:cNvPicPr>
            <a:picLocks noChangeAspect="1" noChangeArrowheads="1"/>
          </p:cNvPicPr>
          <p:nvPr/>
        </p:nvPicPr>
        <p:blipFill>
          <a:blip r:embed="rId10" cstate="print"/>
          <a:srcRect/>
          <a:stretch>
            <a:fillRect/>
          </a:stretch>
        </p:blipFill>
        <p:spPr bwMode="auto">
          <a:xfrm>
            <a:off x="1166786" y="4000504"/>
            <a:ext cx="3571900" cy="2678926"/>
          </a:xfrm>
          <a:prstGeom prst="rect">
            <a:avLst/>
          </a:prstGeom>
          <a:noFill/>
        </p:spPr>
      </p:pic>
      <p:pic>
        <p:nvPicPr>
          <p:cNvPr id="15" name="Picture 2" descr="C:\Users\Florin\Desktop\activitati voluntari campuri festive\527184_383725395028547_1067197250_n.jpg"/>
          <p:cNvPicPr>
            <a:picLocks noChangeAspect="1" noChangeArrowheads="1"/>
          </p:cNvPicPr>
          <p:nvPr/>
        </p:nvPicPr>
        <p:blipFill>
          <a:blip r:embed="rId11" cstate="print"/>
          <a:srcRect/>
          <a:stretch>
            <a:fillRect/>
          </a:stretch>
        </p:blipFill>
        <p:spPr bwMode="auto">
          <a:xfrm>
            <a:off x="5738818" y="4000504"/>
            <a:ext cx="3571900" cy="2678926"/>
          </a:xfrm>
          <a:prstGeom prst="rect">
            <a:avLst/>
          </a:prstGeom>
          <a:noFill/>
        </p:spPr>
      </p:pic>
    </p:spTree>
  </p:cSld>
  <p:clrMapOvr>
    <a:masterClrMapping/>
  </p:clrMapOvr>
  <p:transition spd="slow">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sz="quarter"/>
          </p:nvPr>
        </p:nvSpPr>
        <p:spPr>
          <a:xfrm>
            <a:off x="584200" y="1341438"/>
            <a:ext cx="8750300" cy="228600"/>
          </a:xfrm>
        </p:spPr>
        <p:txBody>
          <a:bodyPr rtlCol="0">
            <a:normAutofit fontScale="90000"/>
          </a:bodyPr>
          <a:lstStyle/>
          <a:p>
            <a:pPr eaLnBrk="1" fontAlgn="auto" hangingPunct="1">
              <a:spcAft>
                <a:spcPts val="0"/>
              </a:spcAft>
              <a:defRPr/>
            </a:pPr>
            <a:r>
              <a:rPr lang="ro-RO" sz="1600" b="1" i="1" smtClean="0"/>
              <a:t>PROGRAMUL DE VOLUNTARIAT PENTRU SOCIALIZAREA COPILULUI INSTITUŢIONALIZAT</a:t>
            </a:r>
            <a:endParaRPr lang="en-US" sz="1600" b="1" i="1" smtClean="0"/>
          </a:p>
        </p:txBody>
      </p:sp>
      <p:pic>
        <p:nvPicPr>
          <p:cNvPr id="33795" name="Picture 16" descr="IMG_5878"/>
          <p:cNvPicPr>
            <a:picLocks noGrp="1" noChangeAspect="1" noChangeArrowheads="1"/>
          </p:cNvPicPr>
          <p:nvPr>
            <p:ph sz="quarter" idx="1"/>
          </p:nvPr>
        </p:nvPicPr>
        <p:blipFill>
          <a:blip r:embed="rId3" cstate="print"/>
          <a:srcRect/>
          <a:stretch>
            <a:fillRect/>
          </a:stretch>
        </p:blipFill>
        <p:spPr>
          <a:xfrm>
            <a:off x="309530" y="4286256"/>
            <a:ext cx="3065462" cy="2209800"/>
          </a:xfrm>
        </p:spPr>
      </p:pic>
      <p:pic>
        <p:nvPicPr>
          <p:cNvPr id="33796" name="Picture 17" descr="S6301916"/>
          <p:cNvPicPr>
            <a:picLocks noGrp="1" noChangeAspect="1" noChangeArrowheads="1"/>
          </p:cNvPicPr>
          <p:nvPr>
            <p:ph sz="quarter" idx="2"/>
          </p:nvPr>
        </p:nvPicPr>
        <p:blipFill>
          <a:blip r:embed="rId4" cstate="print"/>
          <a:srcRect/>
          <a:stretch>
            <a:fillRect/>
          </a:stretch>
        </p:blipFill>
        <p:spPr>
          <a:xfrm>
            <a:off x="6024570" y="2500306"/>
            <a:ext cx="3065462" cy="2281237"/>
          </a:xfrm>
        </p:spPr>
      </p:pic>
      <p:pic>
        <p:nvPicPr>
          <p:cNvPr id="33797" name="Picture 18" descr="foto cs copacelu 094"/>
          <p:cNvPicPr>
            <a:picLocks noGrp="1" noChangeAspect="1" noChangeArrowheads="1"/>
          </p:cNvPicPr>
          <p:nvPr>
            <p:ph sz="quarter" idx="3"/>
          </p:nvPr>
        </p:nvPicPr>
        <p:blipFill>
          <a:blip r:embed="rId5" cstate="print"/>
          <a:srcRect/>
          <a:stretch>
            <a:fillRect/>
          </a:stretch>
        </p:blipFill>
        <p:spPr>
          <a:xfrm>
            <a:off x="309530" y="4286256"/>
            <a:ext cx="3074988" cy="2216150"/>
          </a:xfrm>
        </p:spPr>
      </p:pic>
      <p:pic>
        <p:nvPicPr>
          <p:cNvPr id="33798" name="Picture 19" descr="DSC06236"/>
          <p:cNvPicPr>
            <a:picLocks noGrp="1" noChangeAspect="1" noChangeArrowheads="1"/>
          </p:cNvPicPr>
          <p:nvPr>
            <p:ph sz="quarter" idx="4"/>
          </p:nvPr>
        </p:nvPicPr>
        <p:blipFill>
          <a:blip r:embed="rId6" cstate="print"/>
          <a:srcRect/>
          <a:stretch>
            <a:fillRect/>
          </a:stretch>
        </p:blipFill>
        <p:spPr>
          <a:xfrm>
            <a:off x="6096008" y="3429000"/>
            <a:ext cx="3074987" cy="2216150"/>
          </a:xfrm>
        </p:spPr>
      </p:pic>
      <p:pic>
        <p:nvPicPr>
          <p:cNvPr id="33799" name="Picture 4" descr="sigla ipi"/>
          <p:cNvPicPr>
            <a:picLocks noChangeAspect="1" noChangeArrowheads="1"/>
          </p:cNvPicPr>
          <p:nvPr/>
        </p:nvPicPr>
        <p:blipFill>
          <a:blip r:embed="rId7" cstate="print"/>
          <a:srcRect/>
          <a:stretch>
            <a:fillRect/>
          </a:stretch>
        </p:blipFill>
        <p:spPr bwMode="auto">
          <a:xfrm>
            <a:off x="7605713" y="115888"/>
            <a:ext cx="1982787" cy="1120775"/>
          </a:xfrm>
          <a:prstGeom prst="rect">
            <a:avLst/>
          </a:prstGeom>
          <a:noFill/>
          <a:ln w="9525">
            <a:noFill/>
            <a:miter lim="800000"/>
            <a:headEnd/>
            <a:tailEnd/>
          </a:ln>
        </p:spPr>
      </p:pic>
      <p:sp>
        <p:nvSpPr>
          <p:cNvPr id="33800"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33801"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3802"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8"/>
              </a:rPr>
              <a:t>www.ipi.ro</a:t>
            </a:r>
            <a:r>
              <a:rPr lang="ro-RO" sz="1200"/>
              <a:t> </a:t>
            </a:r>
            <a:endParaRPr lang="en-US" sz="1200"/>
          </a:p>
        </p:txBody>
      </p:sp>
      <p:pic>
        <p:nvPicPr>
          <p:cNvPr id="11" name="Picture 2" descr="C:\Users\Florin\Desktop\activitati voluntari campuri festive\405567_383725378361882_949976844_n.jpg"/>
          <p:cNvPicPr>
            <a:picLocks noChangeAspect="1" noChangeArrowheads="1"/>
          </p:cNvPicPr>
          <p:nvPr/>
        </p:nvPicPr>
        <p:blipFill>
          <a:blip r:embed="rId9" cstate="print"/>
          <a:srcRect/>
          <a:stretch>
            <a:fillRect/>
          </a:stretch>
        </p:blipFill>
        <p:spPr bwMode="auto">
          <a:xfrm>
            <a:off x="3333705" y="1535949"/>
            <a:ext cx="6716272" cy="5036323"/>
          </a:xfrm>
          <a:prstGeom prst="ellipse">
            <a:avLst/>
          </a:prstGeom>
          <a:noFill/>
          <a:ln w="9525">
            <a:noFill/>
            <a:miter lim="800000"/>
            <a:headEnd/>
            <a:tailEnd/>
          </a:ln>
          <a:effectLst>
            <a:softEdge rad="112500"/>
          </a:effectLst>
        </p:spPr>
      </p:pic>
      <p:pic>
        <p:nvPicPr>
          <p:cNvPr id="12" name="Content Placeholder 3" descr="427558_383725348361885_1940706249_n.jpg"/>
          <p:cNvPicPr>
            <a:picLocks noChangeAspect="1"/>
          </p:cNvPicPr>
          <p:nvPr/>
        </p:nvPicPr>
        <p:blipFill>
          <a:blip r:embed="rId10" cstate="print"/>
          <a:stretch>
            <a:fillRect/>
          </a:stretch>
        </p:blipFill>
        <p:spPr bwMode="auto">
          <a:xfrm>
            <a:off x="142842" y="4000504"/>
            <a:ext cx="3417360" cy="2563020"/>
          </a:xfrm>
          <a:prstGeom prst="rect">
            <a:avLst/>
          </a:prstGeom>
          <a:noFill/>
          <a:ln w="9525">
            <a:noFill/>
            <a:miter lim="800000"/>
            <a:headEnd/>
            <a:tailEnd/>
          </a:ln>
        </p:spPr>
      </p:pic>
      <p:pic>
        <p:nvPicPr>
          <p:cNvPr id="13" name="Picture 2" descr="C:\Users\Florin\Desktop\activitati voluntari campuri festive\391406_383725561695197_271247741_n.jpg"/>
          <p:cNvPicPr>
            <a:picLocks noChangeAspect="1" noChangeArrowheads="1"/>
          </p:cNvPicPr>
          <p:nvPr/>
        </p:nvPicPr>
        <p:blipFill>
          <a:blip r:embed="rId11" cstate="print"/>
          <a:srcRect/>
          <a:stretch>
            <a:fillRect/>
          </a:stretch>
        </p:blipFill>
        <p:spPr bwMode="auto">
          <a:xfrm>
            <a:off x="595282" y="1714488"/>
            <a:ext cx="2738422" cy="20538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2174875" y="1309688"/>
            <a:ext cx="6121400" cy="361950"/>
          </a:xfrm>
        </p:spPr>
        <p:txBody>
          <a:bodyPr rtlCol="0">
            <a:normAutofit fontScale="90000"/>
          </a:bodyPr>
          <a:lstStyle/>
          <a:p>
            <a:pPr eaLnBrk="1" fontAlgn="auto" hangingPunct="1">
              <a:spcAft>
                <a:spcPts val="0"/>
              </a:spcAft>
              <a:defRPr/>
            </a:pPr>
            <a:r>
              <a:rPr lang="ro-RO" sz="1800" b="1" i="1" smtClean="0"/>
              <a:t>Proiecte actuale ale Fundaţiei Inimă pentru Inimă</a:t>
            </a:r>
            <a:endParaRPr lang="en-US" sz="1800" b="1" i="1" smtClean="0"/>
          </a:p>
        </p:txBody>
      </p:sp>
      <p:sp>
        <p:nvSpPr>
          <p:cNvPr id="34819" name="Rectangle 3"/>
          <p:cNvSpPr>
            <a:spLocks noGrp="1" noRot="1" noChangeArrowheads="1"/>
          </p:cNvSpPr>
          <p:nvPr>
            <p:ph idx="1"/>
          </p:nvPr>
        </p:nvSpPr>
        <p:spPr>
          <a:xfrm>
            <a:off x="463550" y="1700213"/>
            <a:ext cx="9118600" cy="4608512"/>
          </a:xfrm>
        </p:spPr>
        <p:txBody>
          <a:bodyPr/>
          <a:lstStyle/>
          <a:p>
            <a:pPr algn="ctr" eaLnBrk="1" hangingPunct="1">
              <a:lnSpc>
                <a:spcPct val="80000"/>
              </a:lnSpc>
              <a:buClr>
                <a:schemeClr val="tx1"/>
              </a:buClr>
              <a:buFont typeface="Wingdings" pitchFamily="2" charset="2"/>
              <a:buNone/>
            </a:pPr>
            <a:r>
              <a:rPr lang="ro-RO" sz="1400" b="1" i="1" dirty="0" smtClean="0"/>
              <a:t/>
            </a:r>
            <a:br>
              <a:rPr lang="ro-RO" sz="1400" b="1" i="1" dirty="0" smtClean="0"/>
            </a:br>
            <a:r>
              <a:rPr lang="ro-RO" sz="1600" b="1" i="1" dirty="0" smtClean="0"/>
              <a:t>PROGRAMUL DE VOLUNTARIAT PENTRU TINERET</a:t>
            </a:r>
          </a:p>
          <a:p>
            <a:pPr algn="just" eaLnBrk="1" hangingPunct="1">
              <a:lnSpc>
                <a:spcPct val="80000"/>
              </a:lnSpc>
              <a:buClr>
                <a:schemeClr val="tx1"/>
              </a:buClr>
              <a:buFont typeface="Wingdings" pitchFamily="2" charset="2"/>
              <a:buNone/>
            </a:pPr>
            <a:r>
              <a:rPr lang="ro-RO" sz="1400" b="1" dirty="0" smtClean="0">
                <a:solidFill>
                  <a:srgbClr val="FFFFCC"/>
                </a:solidFill>
              </a:rPr>
              <a:t>	</a:t>
            </a:r>
            <a:r>
              <a:rPr lang="ro-RO" sz="1600" b="1" dirty="0" smtClean="0"/>
              <a:t>Fundaţia Inima pentru Inima promoveaza voluntariatul in randul tinerilor, urmarind sa dezvolte proiecte pentru tineri romani si străini, cu vârste cuprinse intre 16 si 30 de ani, care sunt dispusi unei experiente de voluntariat intr-o alta ţară, in activităţi sociale, culturale sau de protecţia mediului. Durata unui stagiu de voluntariat poate fi intre doua si douasprezece luni. </a:t>
            </a:r>
          </a:p>
          <a:p>
            <a:pPr algn="just" eaLnBrk="1" hangingPunct="1">
              <a:lnSpc>
                <a:spcPct val="80000"/>
              </a:lnSpc>
              <a:buClr>
                <a:schemeClr val="tx1"/>
              </a:buClr>
              <a:buFont typeface="Wingdings" pitchFamily="2" charset="2"/>
              <a:buNone/>
            </a:pPr>
            <a:r>
              <a:rPr lang="ro-RO" sz="1600" b="1" dirty="0" smtClean="0"/>
              <a:t>	Voluntarii nu trebuie sa aiba experienta profesionala prealabilă. Trebuie doar sa aiba disponibilitate pentru lucruri noi, spirit de adaptare la conditii de viata diferite de cele intâlnite pana in prezent, disponibilitate pentru “confruntări”  interculturale si un minim de cunoastere a unei limbi de circulaţie internaţională.</a:t>
            </a:r>
          </a:p>
          <a:p>
            <a:pPr algn="just" eaLnBrk="1" hangingPunct="1">
              <a:lnSpc>
                <a:spcPct val="80000"/>
              </a:lnSpc>
              <a:buClr>
                <a:schemeClr val="tx1"/>
              </a:buClr>
              <a:buFont typeface="Wingdings" pitchFamily="2" charset="2"/>
              <a:buNone/>
            </a:pPr>
            <a:endParaRPr lang="ro-RO" sz="1600" b="1" dirty="0" smtClean="0"/>
          </a:p>
          <a:p>
            <a:pPr algn="just" eaLnBrk="1" hangingPunct="1">
              <a:lnSpc>
                <a:spcPct val="80000"/>
              </a:lnSpc>
              <a:buClr>
                <a:schemeClr val="tx1"/>
              </a:buClr>
              <a:buFont typeface="Wingdings" pitchFamily="2" charset="2"/>
              <a:buNone/>
            </a:pPr>
            <a:r>
              <a:rPr lang="ro-RO" sz="1600" b="1" dirty="0" smtClean="0"/>
              <a:t>	Toate aceste activitati de voluntariat pentru tineri sunt realizate prin proiecte cu finanţare europeana in cadrul programului “Tineret in Acţiune”, Acţiunea 2, Serviciul European de Voluntariat, proiect al Comisiei Europene, gestionat in România de Agenţia Naţională pentru Programe Comunitare in Domeniul Educaţiei si Formării profesionale, din cadrul Ministerului Educaţiei si Cercetării.</a:t>
            </a:r>
          </a:p>
          <a:p>
            <a:pPr eaLnBrk="1" hangingPunct="1">
              <a:lnSpc>
                <a:spcPct val="80000"/>
              </a:lnSpc>
              <a:buClr>
                <a:schemeClr val="tx1"/>
              </a:buClr>
              <a:buFont typeface="Wingdings" pitchFamily="2" charset="2"/>
              <a:buNone/>
            </a:pPr>
            <a:r>
              <a:rPr lang="ro-RO" sz="1600" b="1" dirty="0" smtClean="0"/>
              <a:t>	</a:t>
            </a:r>
          </a:p>
          <a:p>
            <a:pPr eaLnBrk="1" hangingPunct="1">
              <a:lnSpc>
                <a:spcPct val="80000"/>
              </a:lnSpc>
              <a:buClr>
                <a:schemeClr val="tx1"/>
              </a:buClr>
              <a:buFont typeface="Wingdings" pitchFamily="2" charset="2"/>
              <a:buNone/>
            </a:pPr>
            <a:r>
              <a:rPr lang="ro-RO" sz="1600" b="1" dirty="0" smtClean="0"/>
              <a:t>	Fundaţia Inimă pentru Inimă este acreditată pentru implementarea de proiecte in cadrul Serviciului European de Voluntariat, avand posibilitatea sa le deruleze in calitate de organizaţie gazdă, de trimitere si coordonatoare.Numarul de acreditare este 2013-RO-87.</a:t>
            </a:r>
            <a:endParaRPr lang="it-IT" sz="1600" b="1" dirty="0" smtClean="0">
              <a:solidFill>
                <a:srgbClr val="FFFFCC"/>
              </a:solidFill>
            </a:endParaRPr>
          </a:p>
          <a:p>
            <a:pPr eaLnBrk="1" hangingPunct="1">
              <a:lnSpc>
                <a:spcPct val="80000"/>
              </a:lnSpc>
              <a:buClr>
                <a:schemeClr val="tx1"/>
              </a:buClr>
              <a:buFont typeface="Wingdings" pitchFamily="2" charset="2"/>
              <a:buNone/>
            </a:pPr>
            <a:endParaRPr lang="en-US" sz="1400" b="1" dirty="0" smtClean="0">
              <a:solidFill>
                <a:srgbClr val="FFFFCC"/>
              </a:solidFill>
            </a:endParaRPr>
          </a:p>
        </p:txBody>
      </p:sp>
      <p:pic>
        <p:nvPicPr>
          <p:cNvPr id="34820"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34821"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34822"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4823"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spTree>
  </p:cSld>
  <p:clrMapOvr>
    <a:masterClrMapping/>
  </p:clrMapOvr>
  <p:transition spd="slow">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2174875" y="1309688"/>
            <a:ext cx="6121400" cy="361950"/>
          </a:xfrm>
        </p:spPr>
        <p:txBody>
          <a:bodyPr/>
          <a:lstStyle/>
          <a:p>
            <a:pPr eaLnBrk="1" hangingPunct="1"/>
            <a:r>
              <a:rPr lang="ro-RO" sz="1800" b="1" i="1" smtClean="0"/>
              <a:t>Proiecte actuale ale Fundaţiei Inimă pentru Inimă</a:t>
            </a:r>
            <a:endParaRPr lang="en-US" sz="1800" b="1" i="1" smtClean="0"/>
          </a:p>
        </p:txBody>
      </p:sp>
      <p:sp>
        <p:nvSpPr>
          <p:cNvPr id="35843" name="Rectangle 3"/>
          <p:cNvSpPr>
            <a:spLocks noGrp="1" noRot="1" noChangeArrowheads="1"/>
          </p:cNvSpPr>
          <p:nvPr>
            <p:ph idx="1"/>
          </p:nvPr>
        </p:nvSpPr>
        <p:spPr/>
        <p:txBody>
          <a:bodyPr/>
          <a:lstStyle/>
          <a:p>
            <a:pPr algn="ctr" eaLnBrk="1" hangingPunct="1">
              <a:lnSpc>
                <a:spcPct val="80000"/>
              </a:lnSpc>
              <a:buClr>
                <a:schemeClr val="tx1"/>
              </a:buClr>
              <a:buFont typeface="Wingdings" pitchFamily="2" charset="2"/>
              <a:buNone/>
            </a:pPr>
            <a:r>
              <a:rPr lang="ro-RO" sz="1600" b="1" i="1" dirty="0" smtClean="0"/>
              <a:t>INTER CAMPUS </a:t>
            </a:r>
            <a:r>
              <a:rPr lang="ro-RO" sz="1600" b="1" i="1" dirty="0" smtClean="0"/>
              <a:t>ROMÂNIA</a:t>
            </a:r>
          </a:p>
          <a:p>
            <a:pPr algn="ctr" eaLnBrk="1" hangingPunct="1">
              <a:lnSpc>
                <a:spcPct val="80000"/>
              </a:lnSpc>
              <a:buClr>
                <a:schemeClr val="tx1"/>
              </a:buClr>
              <a:buFont typeface="Wingdings" pitchFamily="2" charset="2"/>
              <a:buNone/>
            </a:pPr>
            <a:endParaRPr lang="ro-RO" sz="1200" b="1" i="1" dirty="0" smtClean="0"/>
          </a:p>
          <a:p>
            <a:pPr algn="just" eaLnBrk="1" hangingPunct="1">
              <a:lnSpc>
                <a:spcPct val="80000"/>
              </a:lnSpc>
              <a:buClr>
                <a:schemeClr val="tx1"/>
              </a:buClr>
              <a:buFont typeface="Wingdings" pitchFamily="2" charset="2"/>
              <a:buNone/>
            </a:pPr>
            <a:r>
              <a:rPr lang="ro-RO" sz="600" b="1" i="1" dirty="0" smtClean="0"/>
              <a:t>	</a:t>
            </a:r>
            <a:r>
              <a:rPr lang="fr-FR" sz="1100" b="1" dirty="0" err="1" smtClean="0"/>
              <a:t>Proiectul</a:t>
            </a:r>
            <a:r>
              <a:rPr lang="fr-FR" sz="1100" b="1" dirty="0" smtClean="0"/>
              <a:t> Inter</a:t>
            </a:r>
            <a:r>
              <a:rPr lang="ro-RO" sz="1100" b="1" dirty="0" smtClean="0"/>
              <a:t>c</a:t>
            </a:r>
            <a:r>
              <a:rPr lang="fr-FR" sz="1100" b="1" dirty="0" err="1" smtClean="0"/>
              <a:t>ampus</a:t>
            </a:r>
            <a:r>
              <a:rPr lang="ro-RO" sz="1100" b="1" dirty="0" smtClean="0"/>
              <a:t> asa cum este cunoscut in toata lumea, dezvoltat de F.C. Internazionale Milano in 20 de tari din 4 continente</a:t>
            </a:r>
            <a:r>
              <a:rPr lang="fr-FR" sz="1100" b="1" dirty="0" smtClean="0"/>
              <a:t>, </a:t>
            </a:r>
            <a:r>
              <a:rPr lang="en-US" sz="1100" b="1" dirty="0" smtClean="0"/>
              <a:t>are ca </a:t>
            </a:r>
            <a:r>
              <a:rPr lang="en-US" sz="1100" b="1" dirty="0" err="1" smtClean="0"/>
              <a:t>obiectiv</a:t>
            </a:r>
            <a:r>
              <a:rPr lang="en-US" sz="1100" b="1" dirty="0" smtClean="0"/>
              <a:t> principal </a:t>
            </a:r>
            <a:r>
              <a:rPr lang="en-US" sz="1100" b="1" dirty="0" err="1" smtClean="0"/>
              <a:t>promovarea</a:t>
            </a:r>
            <a:r>
              <a:rPr lang="en-US" sz="1100" b="1" dirty="0" smtClean="0"/>
              <a:t> </a:t>
            </a:r>
            <a:r>
              <a:rPr lang="en-US" sz="1100" b="1" dirty="0" err="1" smtClean="0"/>
              <a:t>sociala</a:t>
            </a:r>
            <a:r>
              <a:rPr lang="en-US" sz="1100" b="1" dirty="0" smtClean="0"/>
              <a:t> </a:t>
            </a:r>
            <a:r>
              <a:rPr lang="fr-FR" sz="1100" b="1" dirty="0" err="1" smtClean="0"/>
              <a:t>prin</a:t>
            </a:r>
            <a:r>
              <a:rPr lang="ro-RO" sz="1100" b="1" dirty="0" smtClean="0"/>
              <a:t> </a:t>
            </a:r>
            <a:r>
              <a:rPr lang="fr-FR" sz="1100" b="1" dirty="0" smtClean="0"/>
              <a:t>sport.</a:t>
            </a:r>
            <a:r>
              <a:rPr lang="ro-RO" sz="1100" b="1" dirty="0" smtClean="0"/>
              <a:t> In Romania, reprezentantul Intercampus este Fundatia Inima pentru Inima, care dezvolta acest proiect din anul 1999. </a:t>
            </a:r>
            <a:r>
              <a:rPr lang="fr-FR" sz="1100" b="1" dirty="0" err="1" smtClean="0"/>
              <a:t>Educatorii</a:t>
            </a:r>
            <a:r>
              <a:rPr lang="fr-FR" sz="1100" b="1" dirty="0" smtClean="0"/>
              <a:t> </a:t>
            </a:r>
            <a:r>
              <a:rPr lang="fr-FR" sz="1100" b="1" dirty="0" err="1" smtClean="0"/>
              <a:t>sportivi</a:t>
            </a:r>
            <a:r>
              <a:rPr lang="fr-FR" sz="1100" b="1" dirty="0" smtClean="0"/>
              <a:t> care participa la </a:t>
            </a:r>
            <a:r>
              <a:rPr lang="fr-FR" sz="1100" b="1" dirty="0" err="1" smtClean="0"/>
              <a:t>proiect</a:t>
            </a:r>
            <a:r>
              <a:rPr lang="fr-FR" sz="1100" b="1" dirty="0" smtClean="0"/>
              <a:t> </a:t>
            </a:r>
            <a:r>
              <a:rPr lang="fr-FR" sz="1100" b="1" dirty="0" err="1" smtClean="0"/>
              <a:t>organizeaza</a:t>
            </a:r>
            <a:r>
              <a:rPr lang="fr-FR" sz="1100" b="1" dirty="0" smtClean="0"/>
              <a:t> </a:t>
            </a:r>
            <a:r>
              <a:rPr lang="fr-FR" sz="1100" b="1" dirty="0" err="1" smtClean="0"/>
              <a:t>activitatea</a:t>
            </a:r>
            <a:r>
              <a:rPr lang="fr-FR" sz="1100" b="1" dirty="0" smtClean="0"/>
              <a:t> </a:t>
            </a:r>
            <a:r>
              <a:rPr lang="fr-FR" sz="1100" b="1" dirty="0" err="1" smtClean="0"/>
              <a:t>sportiva</a:t>
            </a:r>
            <a:r>
              <a:rPr lang="fr-FR" sz="1100" b="1" dirty="0" smtClean="0"/>
              <a:t> si </a:t>
            </a:r>
            <a:r>
              <a:rPr lang="fr-FR" sz="1100" b="1" dirty="0" err="1" smtClean="0"/>
              <a:t>educationala</a:t>
            </a:r>
            <a:r>
              <a:rPr lang="fr-FR" sz="1100" b="1" dirty="0" smtClean="0"/>
              <a:t> </a:t>
            </a:r>
            <a:r>
              <a:rPr lang="fr-FR" sz="1100" b="1" dirty="0" err="1" smtClean="0"/>
              <a:t>pentru</a:t>
            </a:r>
            <a:r>
              <a:rPr lang="fr-FR" sz="1100" b="1" dirty="0" smtClean="0"/>
              <a:t> </a:t>
            </a:r>
            <a:r>
              <a:rPr lang="ro-RO" sz="1100" b="1" dirty="0" smtClean="0"/>
              <a:t> </a:t>
            </a:r>
            <a:r>
              <a:rPr lang="fr-FR" sz="1100" b="1" dirty="0" err="1" smtClean="0"/>
              <a:t>copii</a:t>
            </a:r>
            <a:r>
              <a:rPr lang="ro-RO" sz="1100" b="1" dirty="0" smtClean="0"/>
              <a:t>i</a:t>
            </a:r>
            <a:r>
              <a:rPr lang="fr-FR" sz="1100" b="1" dirty="0" smtClean="0"/>
              <a:t> </a:t>
            </a:r>
            <a:r>
              <a:rPr lang="fr-FR" sz="1100" b="1" dirty="0" err="1" smtClean="0"/>
              <a:t>din</a:t>
            </a:r>
            <a:r>
              <a:rPr lang="fr-FR" sz="1100" b="1" dirty="0" smtClean="0"/>
              <a:t> </a:t>
            </a:r>
            <a:r>
              <a:rPr lang="fr-FR" sz="1100" b="1" dirty="0" err="1" smtClean="0"/>
              <a:t>centrele</a:t>
            </a:r>
            <a:r>
              <a:rPr lang="fr-FR" sz="1100" b="1" dirty="0" smtClean="0"/>
              <a:t> de </a:t>
            </a:r>
            <a:r>
              <a:rPr lang="fr-FR" sz="1100" b="1" dirty="0" err="1" smtClean="0"/>
              <a:t>plasament</a:t>
            </a:r>
            <a:r>
              <a:rPr lang="fr-FR" sz="1100" b="1" dirty="0" smtClean="0"/>
              <a:t> si </a:t>
            </a:r>
            <a:r>
              <a:rPr lang="fr-FR" sz="1100" b="1" dirty="0" err="1" smtClean="0"/>
              <a:t>din</a:t>
            </a:r>
            <a:r>
              <a:rPr lang="fr-FR" sz="1100" b="1" dirty="0" smtClean="0"/>
              <a:t> </a:t>
            </a:r>
            <a:r>
              <a:rPr lang="fr-FR" sz="1100" b="1" dirty="0" err="1" smtClean="0"/>
              <a:t>comunitatea</a:t>
            </a:r>
            <a:r>
              <a:rPr lang="fr-FR" sz="1100" b="1" dirty="0" smtClean="0"/>
              <a:t> </a:t>
            </a:r>
            <a:r>
              <a:rPr lang="fr-FR" sz="1100" b="1" dirty="0" err="1" smtClean="0"/>
              <a:t>locala</a:t>
            </a:r>
            <a:r>
              <a:rPr lang="fr-FR" sz="1100" b="1" dirty="0" smtClean="0"/>
              <a:t>. </a:t>
            </a:r>
            <a:r>
              <a:rPr lang="fr-FR" sz="1100" b="1" dirty="0" err="1" smtClean="0"/>
              <a:t>Activitatile</a:t>
            </a:r>
            <a:r>
              <a:rPr lang="fr-FR" sz="1100" b="1" dirty="0" smtClean="0"/>
              <a:t> </a:t>
            </a:r>
            <a:r>
              <a:rPr lang="fr-FR" sz="1100" b="1" dirty="0" err="1" smtClean="0"/>
              <a:t>programului</a:t>
            </a:r>
            <a:r>
              <a:rPr lang="fr-FR" sz="1100" b="1" dirty="0" smtClean="0"/>
              <a:t> </a:t>
            </a:r>
            <a:r>
              <a:rPr lang="fr-FR" sz="1100" b="1" dirty="0" err="1" smtClean="0"/>
              <a:t>urmaresc</a:t>
            </a:r>
            <a:r>
              <a:rPr lang="fr-FR" sz="1100" b="1" dirty="0" smtClean="0"/>
              <a:t> </a:t>
            </a:r>
            <a:r>
              <a:rPr lang="fr-FR" sz="1100" b="1" dirty="0" err="1" smtClean="0"/>
              <a:t>imbogatirea</a:t>
            </a:r>
            <a:r>
              <a:rPr lang="ro-RO" sz="1100" b="1" dirty="0" smtClean="0"/>
              <a:t> a</a:t>
            </a:r>
            <a:r>
              <a:rPr lang="fr-FR" sz="1100" b="1" dirty="0" err="1" smtClean="0"/>
              <a:t>riilor</a:t>
            </a:r>
            <a:r>
              <a:rPr lang="fr-FR" sz="1100" b="1" dirty="0" smtClean="0"/>
              <a:t> de </a:t>
            </a:r>
            <a:r>
              <a:rPr lang="fr-FR" sz="1100" b="1" dirty="0" err="1" smtClean="0"/>
              <a:t>dezvoltare</a:t>
            </a:r>
            <a:r>
              <a:rPr lang="fr-FR" sz="1100" b="1" dirty="0" smtClean="0"/>
              <a:t> a </a:t>
            </a:r>
            <a:r>
              <a:rPr lang="fr-FR" sz="1100" b="1" dirty="0" err="1" smtClean="0"/>
              <a:t>personalitatii</a:t>
            </a:r>
            <a:r>
              <a:rPr lang="fr-FR" sz="1100" b="1" dirty="0" smtClean="0"/>
              <a:t> </a:t>
            </a:r>
            <a:r>
              <a:rPr lang="fr-FR" sz="1100" b="1" dirty="0" err="1" smtClean="0"/>
              <a:t>intr</a:t>
            </a:r>
            <a:r>
              <a:rPr lang="fr-FR" sz="1100" b="1" dirty="0" smtClean="0"/>
              <a:t>-un </a:t>
            </a:r>
            <a:r>
              <a:rPr lang="fr-FR" sz="1100" b="1" dirty="0" err="1" smtClean="0"/>
              <a:t>context</a:t>
            </a:r>
            <a:r>
              <a:rPr lang="fr-FR" sz="1100" b="1" dirty="0" smtClean="0"/>
              <a:t> </a:t>
            </a:r>
            <a:r>
              <a:rPr lang="fr-FR" sz="1100" b="1" dirty="0" err="1" smtClean="0"/>
              <a:t>motivat</a:t>
            </a:r>
            <a:r>
              <a:rPr lang="fr-FR" sz="1100" b="1" dirty="0" smtClean="0"/>
              <a:t>, in care “</a:t>
            </a:r>
            <a:r>
              <a:rPr lang="fr-FR" sz="1100" b="1" dirty="0" err="1" smtClean="0"/>
              <a:t>magia</a:t>
            </a:r>
            <a:r>
              <a:rPr lang="fr-FR" sz="1100" b="1" dirty="0" smtClean="0"/>
              <a:t>” </a:t>
            </a:r>
            <a:r>
              <a:rPr lang="fr-FR" sz="1100" b="1" dirty="0" err="1" smtClean="0"/>
              <a:t>jocului</a:t>
            </a:r>
            <a:r>
              <a:rPr lang="fr-FR" sz="1100" b="1" dirty="0" smtClean="0"/>
              <a:t>, ca </a:t>
            </a:r>
            <a:r>
              <a:rPr lang="fr-FR" sz="1100" b="1" dirty="0" err="1" smtClean="0"/>
              <a:t>actiune</a:t>
            </a:r>
            <a:r>
              <a:rPr lang="fr-FR" sz="1100" b="1" dirty="0" smtClean="0"/>
              <a:t> – </a:t>
            </a:r>
            <a:r>
              <a:rPr lang="fr-FR" sz="1100" b="1" dirty="0" err="1" smtClean="0"/>
              <a:t>relatie</a:t>
            </a:r>
            <a:r>
              <a:rPr lang="fr-FR" sz="1100" b="1" dirty="0" smtClean="0"/>
              <a:t> – </a:t>
            </a:r>
            <a:r>
              <a:rPr lang="fr-FR" sz="1100" b="1" dirty="0" err="1" smtClean="0"/>
              <a:t>identificare</a:t>
            </a:r>
            <a:r>
              <a:rPr lang="fr-FR" sz="1100" b="1" dirty="0" smtClean="0"/>
              <a:t>, </a:t>
            </a:r>
            <a:r>
              <a:rPr lang="fr-FR" sz="1100" b="1" dirty="0" err="1" smtClean="0"/>
              <a:t>stimuleaza</a:t>
            </a:r>
            <a:r>
              <a:rPr lang="fr-FR" sz="1100" b="1" dirty="0" smtClean="0"/>
              <a:t> </a:t>
            </a:r>
            <a:r>
              <a:rPr lang="fr-FR" sz="1100" b="1" dirty="0" err="1" smtClean="0"/>
              <a:t>potentialul</a:t>
            </a:r>
            <a:r>
              <a:rPr lang="fr-FR" sz="1100" b="1" dirty="0" smtClean="0"/>
              <a:t> </a:t>
            </a:r>
            <a:r>
              <a:rPr lang="fr-FR" sz="1100" b="1" dirty="0" err="1" smtClean="0"/>
              <a:t>fiecarui</a:t>
            </a:r>
            <a:r>
              <a:rPr lang="fr-FR" sz="1100" b="1" dirty="0" smtClean="0"/>
              <a:t> </a:t>
            </a:r>
            <a:r>
              <a:rPr lang="fr-FR" sz="1100" b="1" dirty="0" err="1" smtClean="0"/>
              <a:t>copil</a:t>
            </a:r>
            <a:r>
              <a:rPr lang="fr-FR" sz="1100" b="1" dirty="0" smtClean="0"/>
              <a:t>, </a:t>
            </a:r>
            <a:r>
              <a:rPr lang="fr-FR" sz="1100" b="1" dirty="0" err="1" smtClean="0"/>
              <a:t>activitatea</a:t>
            </a:r>
            <a:r>
              <a:rPr lang="fr-FR" sz="1100" b="1" dirty="0" smtClean="0"/>
              <a:t> </a:t>
            </a:r>
            <a:r>
              <a:rPr lang="fr-FR" sz="1100" b="1" dirty="0" err="1" smtClean="0"/>
              <a:t>sportiva</a:t>
            </a:r>
            <a:r>
              <a:rPr lang="fr-FR" sz="1100" b="1" dirty="0" smtClean="0"/>
              <a:t> </a:t>
            </a:r>
            <a:r>
              <a:rPr lang="fr-FR" sz="1100" b="1" dirty="0" err="1" smtClean="0"/>
              <a:t>fiind</a:t>
            </a:r>
            <a:r>
              <a:rPr lang="fr-FR" sz="1100" b="1" dirty="0" smtClean="0"/>
              <a:t> o </a:t>
            </a:r>
            <a:r>
              <a:rPr lang="fr-FR" sz="1100" b="1" dirty="0" err="1" smtClean="0"/>
              <a:t>manifestare</a:t>
            </a:r>
            <a:r>
              <a:rPr lang="fr-FR" sz="1100" b="1" dirty="0" smtClean="0"/>
              <a:t> a </a:t>
            </a:r>
            <a:r>
              <a:rPr lang="fr-FR" sz="1100" b="1" dirty="0" err="1" smtClean="0"/>
              <a:t>istetimii</a:t>
            </a:r>
            <a:r>
              <a:rPr lang="fr-FR" sz="1100" b="1" dirty="0" smtClean="0"/>
              <a:t>, </a:t>
            </a:r>
            <a:endParaRPr lang="ro-RO" sz="1100" b="1" dirty="0" smtClean="0"/>
          </a:p>
          <a:p>
            <a:pPr algn="just" eaLnBrk="1" hangingPunct="1">
              <a:lnSpc>
                <a:spcPct val="80000"/>
              </a:lnSpc>
              <a:buClr>
                <a:schemeClr val="tx1"/>
              </a:buClr>
              <a:buFont typeface="Wingdings" pitchFamily="2" charset="2"/>
              <a:buNone/>
            </a:pPr>
            <a:r>
              <a:rPr lang="ro-RO" sz="1100" b="1" dirty="0" smtClean="0"/>
              <a:t>	i</a:t>
            </a:r>
            <a:r>
              <a:rPr lang="fr-FR" sz="1100" b="1" dirty="0" err="1" smtClean="0"/>
              <a:t>ndemanarii</a:t>
            </a:r>
            <a:r>
              <a:rPr lang="fr-FR" sz="1100" b="1" dirty="0" smtClean="0"/>
              <a:t>, </a:t>
            </a:r>
            <a:r>
              <a:rPr lang="fr-FR" sz="1100" b="1" dirty="0" err="1" smtClean="0"/>
              <a:t>vitezei</a:t>
            </a:r>
            <a:r>
              <a:rPr lang="fr-FR" sz="1100" b="1" dirty="0" smtClean="0"/>
              <a:t>, </a:t>
            </a:r>
            <a:r>
              <a:rPr lang="fr-FR" sz="1100" b="1" dirty="0" err="1" smtClean="0"/>
              <a:t>stapanirii</a:t>
            </a:r>
            <a:r>
              <a:rPr lang="fr-FR" sz="1100" b="1" dirty="0" smtClean="0"/>
              <a:t> de</a:t>
            </a:r>
            <a:r>
              <a:rPr lang="ro-RO" sz="1100" b="1" dirty="0" smtClean="0"/>
              <a:t> </a:t>
            </a:r>
            <a:r>
              <a:rPr lang="fr-FR" sz="1100" b="1" dirty="0" smtClean="0"/>
              <a:t> sine, o </a:t>
            </a:r>
            <a:r>
              <a:rPr lang="fr-FR" sz="1100" b="1" dirty="0" err="1" smtClean="0"/>
              <a:t>intrecere</a:t>
            </a:r>
            <a:r>
              <a:rPr lang="fr-FR" sz="1100" b="1" dirty="0" smtClean="0"/>
              <a:t> </a:t>
            </a:r>
            <a:r>
              <a:rPr lang="fr-FR" sz="1100" b="1" dirty="0" err="1" smtClean="0"/>
              <a:t>cu</a:t>
            </a:r>
            <a:r>
              <a:rPr lang="fr-FR" sz="1100" b="1" dirty="0" smtClean="0"/>
              <a:t> </a:t>
            </a:r>
            <a:r>
              <a:rPr lang="fr-FR" sz="1100" b="1" dirty="0" err="1" smtClean="0"/>
              <a:t>altii</a:t>
            </a:r>
            <a:r>
              <a:rPr lang="fr-FR" sz="1100" b="1" dirty="0" smtClean="0"/>
              <a:t> si </a:t>
            </a:r>
            <a:r>
              <a:rPr lang="fr-FR" sz="1100" b="1" dirty="0" err="1" smtClean="0"/>
              <a:t>cu</a:t>
            </a:r>
            <a:r>
              <a:rPr lang="fr-FR" sz="1100" b="1" dirty="0" smtClean="0"/>
              <a:t> sine.</a:t>
            </a:r>
            <a:r>
              <a:rPr lang="ro-RO" sz="1100" b="1" dirty="0" smtClean="0"/>
              <a:t> </a:t>
            </a:r>
            <a:r>
              <a:rPr lang="fr-FR" sz="1100" b="1" dirty="0" smtClean="0"/>
              <a:t>In </a:t>
            </a:r>
            <a:r>
              <a:rPr lang="fr-FR" sz="1100" b="1" dirty="0" err="1" smtClean="0"/>
              <a:t>anul</a:t>
            </a:r>
            <a:r>
              <a:rPr lang="fr-FR" sz="1100" b="1" dirty="0" smtClean="0"/>
              <a:t> 200</a:t>
            </a:r>
            <a:r>
              <a:rPr lang="ro-RO" sz="1100" b="1" dirty="0" smtClean="0"/>
              <a:t>9</a:t>
            </a:r>
            <a:r>
              <a:rPr lang="fr-FR" sz="1100" b="1" dirty="0" smtClean="0"/>
              <a:t>, </a:t>
            </a:r>
            <a:r>
              <a:rPr lang="fr-FR" sz="1100" b="1" dirty="0" err="1" smtClean="0"/>
              <a:t>proiectul</a:t>
            </a:r>
            <a:r>
              <a:rPr lang="fr-FR" sz="1100" b="1" dirty="0" smtClean="0"/>
              <a:t> s-a </a:t>
            </a:r>
            <a:r>
              <a:rPr lang="fr-FR" sz="1100" b="1" dirty="0" err="1" smtClean="0"/>
              <a:t>desfasurat</a:t>
            </a:r>
            <a:r>
              <a:rPr lang="fr-FR" sz="1100" b="1" dirty="0" smtClean="0"/>
              <a:t> in </a:t>
            </a:r>
            <a:r>
              <a:rPr lang="fr-FR" sz="1100" b="1" dirty="0" err="1" smtClean="0"/>
              <a:t>judetele</a:t>
            </a:r>
            <a:r>
              <a:rPr lang="fr-FR" sz="1100" b="1" dirty="0" smtClean="0"/>
              <a:t> Tulcea, Brasov, </a:t>
            </a:r>
            <a:r>
              <a:rPr lang="fr-FR" sz="1100" b="1" dirty="0" err="1" smtClean="0"/>
              <a:t>Valcea</a:t>
            </a:r>
            <a:r>
              <a:rPr lang="fr-FR" sz="1100" b="1" dirty="0" smtClean="0"/>
              <a:t>,  </a:t>
            </a:r>
            <a:r>
              <a:rPr lang="fr-FR" sz="1100" b="1" dirty="0" err="1" smtClean="0"/>
              <a:t>educatorii</a:t>
            </a:r>
            <a:r>
              <a:rPr lang="fr-FR" sz="1100" b="1" dirty="0" smtClean="0"/>
              <a:t> </a:t>
            </a:r>
            <a:r>
              <a:rPr lang="fr-FR" sz="1100" b="1" dirty="0" err="1" smtClean="0"/>
              <a:t>sportivi</a:t>
            </a:r>
            <a:r>
              <a:rPr lang="fr-FR" sz="1100" b="1" dirty="0" smtClean="0"/>
              <a:t> </a:t>
            </a:r>
            <a:r>
              <a:rPr lang="fr-FR" sz="1100" b="1" dirty="0" err="1" smtClean="0"/>
              <a:t>desfasurand</a:t>
            </a:r>
            <a:r>
              <a:rPr lang="fr-FR" sz="1100" b="1" dirty="0" smtClean="0"/>
              <a:t> </a:t>
            </a:r>
            <a:r>
              <a:rPr lang="fr-FR" sz="1100" b="1" dirty="0" err="1" smtClean="0"/>
              <a:t>activitati</a:t>
            </a:r>
            <a:r>
              <a:rPr lang="fr-FR" sz="1100" b="1" dirty="0" smtClean="0"/>
              <a:t> sportive </a:t>
            </a:r>
            <a:r>
              <a:rPr lang="fr-FR" sz="1100" b="1" dirty="0" err="1" smtClean="0"/>
              <a:t>saptamanale</a:t>
            </a:r>
            <a:r>
              <a:rPr lang="fr-FR" sz="1100" b="1" dirty="0" smtClean="0"/>
              <a:t> </a:t>
            </a:r>
            <a:r>
              <a:rPr lang="fr-FR" sz="1100" b="1" dirty="0" err="1" smtClean="0"/>
              <a:t>atat</a:t>
            </a:r>
            <a:r>
              <a:rPr lang="fr-FR" sz="1100" b="1" dirty="0" smtClean="0"/>
              <a:t> </a:t>
            </a:r>
            <a:r>
              <a:rPr lang="fr-FR" sz="1100" b="1" dirty="0" err="1" smtClean="0"/>
              <a:t>cu</a:t>
            </a:r>
            <a:r>
              <a:rPr lang="fr-FR" sz="1100" b="1" dirty="0" smtClean="0"/>
              <a:t> </a:t>
            </a:r>
            <a:r>
              <a:rPr lang="fr-FR" sz="1100" b="1" dirty="0" err="1" smtClean="0"/>
              <a:t>copi</a:t>
            </a:r>
            <a:r>
              <a:rPr lang="ro-RO" sz="1100" b="1" dirty="0" smtClean="0"/>
              <a:t>i</a:t>
            </a:r>
            <a:r>
              <a:rPr lang="fr-FR" sz="1100" b="1" dirty="0" smtClean="0"/>
              <a:t>i </a:t>
            </a:r>
            <a:r>
              <a:rPr lang="fr-FR" sz="1100" b="1" dirty="0" err="1" smtClean="0"/>
              <a:t>din</a:t>
            </a:r>
            <a:r>
              <a:rPr lang="fr-FR" sz="1100" b="1" dirty="0" smtClean="0"/>
              <a:t> </a:t>
            </a:r>
            <a:r>
              <a:rPr lang="fr-FR" sz="1100" b="1" dirty="0" err="1" smtClean="0"/>
              <a:t>centrele</a:t>
            </a:r>
            <a:r>
              <a:rPr lang="fr-FR" sz="1100" b="1" dirty="0" smtClean="0"/>
              <a:t> de </a:t>
            </a:r>
            <a:r>
              <a:rPr lang="fr-FR" sz="1100" b="1" dirty="0" err="1" smtClean="0"/>
              <a:t>plasament</a:t>
            </a:r>
            <a:r>
              <a:rPr lang="fr-FR" sz="1100" b="1" dirty="0" smtClean="0"/>
              <a:t>, cat si </a:t>
            </a:r>
            <a:r>
              <a:rPr lang="fr-FR" sz="1100" b="1" dirty="0" err="1" smtClean="0"/>
              <a:t>cu</a:t>
            </a:r>
            <a:r>
              <a:rPr lang="fr-FR" sz="1100" b="1" dirty="0" smtClean="0"/>
              <a:t> </a:t>
            </a:r>
            <a:r>
              <a:rPr lang="fr-FR" sz="1100" b="1" dirty="0" err="1" smtClean="0"/>
              <a:t>cei</a:t>
            </a:r>
            <a:r>
              <a:rPr lang="fr-FR" sz="1100" b="1" dirty="0" smtClean="0"/>
              <a:t> </a:t>
            </a:r>
            <a:r>
              <a:rPr lang="fr-FR" sz="1100" b="1" dirty="0" err="1" smtClean="0"/>
              <a:t>din</a:t>
            </a:r>
            <a:r>
              <a:rPr lang="fr-FR" sz="1100" b="1" dirty="0" smtClean="0"/>
              <a:t> </a:t>
            </a:r>
            <a:r>
              <a:rPr lang="fr-FR" sz="1100" b="1" dirty="0" err="1" smtClean="0"/>
              <a:t>comunitate</a:t>
            </a:r>
            <a:r>
              <a:rPr lang="fr-FR" sz="1100" b="1" dirty="0" smtClean="0"/>
              <a:t>. </a:t>
            </a:r>
            <a:r>
              <a:rPr lang="fr-FR" sz="1100" b="1" dirty="0" err="1" smtClean="0"/>
              <a:t>Parteneri</a:t>
            </a:r>
            <a:r>
              <a:rPr lang="fr-FR" sz="1100" b="1" dirty="0" smtClean="0"/>
              <a:t>/</a:t>
            </a:r>
            <a:r>
              <a:rPr lang="fr-FR" sz="1100" b="1" dirty="0" err="1" smtClean="0"/>
              <a:t>finantatori</a:t>
            </a:r>
            <a:r>
              <a:rPr lang="fr-FR" sz="1100" b="1" dirty="0" smtClean="0"/>
              <a:t> : Inter </a:t>
            </a:r>
            <a:r>
              <a:rPr lang="fr-FR" sz="1100" b="1" dirty="0" err="1" smtClean="0"/>
              <a:t>Futura</a:t>
            </a:r>
            <a:r>
              <a:rPr lang="fr-FR" sz="1100" b="1" dirty="0" smtClean="0"/>
              <a:t>, </a:t>
            </a:r>
            <a:r>
              <a:rPr lang="fr-FR" sz="1100" b="1" dirty="0" err="1" smtClean="0"/>
              <a:t>Directia</a:t>
            </a:r>
            <a:r>
              <a:rPr lang="fr-FR" sz="1100" b="1" dirty="0" smtClean="0"/>
              <a:t> </a:t>
            </a:r>
            <a:r>
              <a:rPr lang="fr-FR" sz="1100" b="1" dirty="0" err="1" smtClean="0"/>
              <a:t>Generala</a:t>
            </a:r>
            <a:r>
              <a:rPr lang="fr-FR" sz="1100" b="1" dirty="0" smtClean="0"/>
              <a:t> de </a:t>
            </a:r>
            <a:r>
              <a:rPr lang="fr-FR" sz="1100" b="1" dirty="0" err="1" smtClean="0"/>
              <a:t>Asistenta</a:t>
            </a:r>
            <a:r>
              <a:rPr lang="fr-FR" sz="1100" b="1" dirty="0" smtClean="0"/>
              <a:t> </a:t>
            </a:r>
            <a:r>
              <a:rPr lang="fr-FR" sz="1100" b="1" dirty="0" err="1" smtClean="0"/>
              <a:t>Sociala</a:t>
            </a:r>
            <a:r>
              <a:rPr lang="fr-FR" sz="1100" b="1" dirty="0" smtClean="0"/>
              <a:t> si </a:t>
            </a:r>
            <a:r>
              <a:rPr lang="fr-FR" sz="1100" b="1" dirty="0" err="1" smtClean="0"/>
              <a:t>Protectia</a:t>
            </a:r>
            <a:r>
              <a:rPr lang="fr-FR" sz="1100" b="1" dirty="0" smtClean="0"/>
              <a:t> </a:t>
            </a:r>
            <a:r>
              <a:rPr lang="fr-FR" sz="1100" b="1" dirty="0" err="1" smtClean="0"/>
              <a:t>Copilului</a:t>
            </a:r>
            <a:r>
              <a:rPr lang="fr-FR" sz="1100" b="1" dirty="0" smtClean="0"/>
              <a:t> </a:t>
            </a:r>
            <a:r>
              <a:rPr lang="fr-FR" sz="1100" b="1" dirty="0" err="1" smtClean="0"/>
              <a:t>Valcea</a:t>
            </a:r>
            <a:r>
              <a:rPr lang="fr-FR" sz="1100" b="1" dirty="0" smtClean="0"/>
              <a:t>, </a:t>
            </a:r>
            <a:r>
              <a:rPr lang="fr-FR" sz="1100" b="1" dirty="0" err="1" smtClean="0"/>
              <a:t>Directia</a:t>
            </a:r>
            <a:r>
              <a:rPr lang="fr-FR" sz="1100" b="1" dirty="0" smtClean="0"/>
              <a:t> </a:t>
            </a:r>
            <a:r>
              <a:rPr lang="fr-FR" sz="1100" b="1" dirty="0" err="1" smtClean="0"/>
              <a:t>Generala</a:t>
            </a:r>
            <a:r>
              <a:rPr lang="fr-FR" sz="1100" b="1" dirty="0" smtClean="0"/>
              <a:t> de </a:t>
            </a:r>
            <a:r>
              <a:rPr lang="fr-FR" sz="1100" b="1" dirty="0" err="1" smtClean="0"/>
              <a:t>Asistenta</a:t>
            </a:r>
            <a:r>
              <a:rPr lang="fr-FR" sz="1100" b="1" dirty="0" smtClean="0"/>
              <a:t> </a:t>
            </a:r>
            <a:r>
              <a:rPr lang="fr-FR" sz="1100" b="1" dirty="0" err="1" smtClean="0"/>
              <a:t>Sociala</a:t>
            </a:r>
            <a:r>
              <a:rPr lang="fr-FR" sz="1100" b="1" dirty="0" smtClean="0"/>
              <a:t> si </a:t>
            </a:r>
            <a:r>
              <a:rPr lang="fr-FR" sz="1100" b="1" dirty="0" err="1" smtClean="0"/>
              <a:t>Protectia</a:t>
            </a:r>
            <a:r>
              <a:rPr lang="fr-FR" sz="1100" b="1" dirty="0" smtClean="0"/>
              <a:t> </a:t>
            </a:r>
            <a:r>
              <a:rPr lang="fr-FR" sz="1100" b="1" dirty="0" err="1" smtClean="0"/>
              <a:t>Copilului</a:t>
            </a:r>
            <a:r>
              <a:rPr lang="fr-FR" sz="1100" b="1" dirty="0" smtClean="0"/>
              <a:t> Brasov, </a:t>
            </a:r>
            <a:r>
              <a:rPr lang="fr-FR" sz="1100" b="1" dirty="0" err="1" smtClean="0"/>
              <a:t>Directia</a:t>
            </a:r>
            <a:r>
              <a:rPr lang="fr-FR" sz="1100" b="1" dirty="0" smtClean="0"/>
              <a:t> </a:t>
            </a:r>
            <a:r>
              <a:rPr lang="fr-FR" sz="1100" b="1" dirty="0" err="1" smtClean="0"/>
              <a:t>Generala</a:t>
            </a:r>
            <a:r>
              <a:rPr lang="fr-FR" sz="1100" b="1" dirty="0" smtClean="0"/>
              <a:t> de </a:t>
            </a:r>
            <a:r>
              <a:rPr lang="fr-FR" sz="1100" b="1" dirty="0" err="1" smtClean="0"/>
              <a:t>Asistenta</a:t>
            </a:r>
            <a:r>
              <a:rPr lang="fr-FR" sz="1100" b="1" dirty="0" smtClean="0"/>
              <a:t> </a:t>
            </a:r>
            <a:r>
              <a:rPr lang="fr-FR" sz="1100" b="1" dirty="0" err="1" smtClean="0"/>
              <a:t>Sociala</a:t>
            </a:r>
            <a:r>
              <a:rPr lang="fr-FR" sz="1100" b="1" dirty="0" smtClean="0"/>
              <a:t> si </a:t>
            </a:r>
            <a:r>
              <a:rPr lang="fr-FR" sz="1100" b="1" dirty="0" err="1" smtClean="0"/>
              <a:t>Protectia</a:t>
            </a:r>
            <a:r>
              <a:rPr lang="fr-FR" sz="1100" b="1" dirty="0" smtClean="0"/>
              <a:t> </a:t>
            </a:r>
            <a:r>
              <a:rPr lang="fr-FR" sz="1100" b="1" dirty="0" err="1" smtClean="0"/>
              <a:t>Copilului</a:t>
            </a:r>
            <a:r>
              <a:rPr lang="fr-FR" sz="1100" b="1" dirty="0" smtClean="0"/>
              <a:t> Tulcea.</a:t>
            </a:r>
            <a:endParaRPr lang="ro-RO" sz="1100" b="1" dirty="0" smtClean="0"/>
          </a:p>
          <a:p>
            <a:pPr algn="just" eaLnBrk="1" hangingPunct="1">
              <a:lnSpc>
                <a:spcPct val="80000"/>
              </a:lnSpc>
              <a:buClr>
                <a:schemeClr val="tx1"/>
              </a:buClr>
              <a:buFont typeface="Wingdings" pitchFamily="2" charset="2"/>
              <a:buNone/>
            </a:pPr>
            <a:r>
              <a:rPr lang="ro-RO" sz="1100" b="1" i="1" dirty="0" smtClean="0"/>
              <a:t>	</a:t>
            </a:r>
          </a:p>
          <a:p>
            <a:pPr algn="just" eaLnBrk="1" hangingPunct="1">
              <a:lnSpc>
                <a:spcPct val="80000"/>
              </a:lnSpc>
              <a:buClr>
                <a:schemeClr val="tx1"/>
              </a:buClr>
              <a:buFont typeface="Wingdings" pitchFamily="2" charset="2"/>
              <a:buNone/>
            </a:pPr>
            <a:r>
              <a:rPr lang="ro-RO" sz="1100" b="1" i="1" dirty="0" smtClean="0"/>
              <a:t>	P</a:t>
            </a:r>
            <a:r>
              <a:rPr lang="it-IT" sz="1100" b="1" dirty="0" smtClean="0"/>
              <a:t>entru copiii </a:t>
            </a:r>
            <a:r>
              <a:rPr lang="ro-RO" sz="1100" b="1" dirty="0" smtClean="0"/>
              <a:t>care fac parte din fenomenul Inter Campus, fotbalul inseamna </a:t>
            </a:r>
            <a:r>
              <a:rPr lang="it-IT" sz="1100" b="1" dirty="0" smtClean="0"/>
              <a:t>redescoperirea jocului, a divertismentului si placerii de a f</a:t>
            </a:r>
            <a:r>
              <a:rPr lang="ro-RO" sz="1100" b="1" dirty="0" smtClean="0"/>
              <a:t>i împreună cu alţi copii</a:t>
            </a:r>
            <a:r>
              <a:rPr lang="it-IT" sz="1100" b="1" dirty="0" smtClean="0"/>
              <a:t>. Jocul este un concept universal prezent in teorie, in toată lumea. In practică gasim insă realităţi mult mai dificile, in care momentele de destindere nu există, unde jocul capătă o semnificaţie diversă. Unde nevoile de zi cu zi constrâng copii sa renunte la copilărie. In aceste realităţi lucrează Inter Campus, încercând sa aducă seninătate si speranţă.</a:t>
            </a:r>
            <a:endParaRPr lang="ro-RO" sz="1100" b="1" dirty="0" smtClean="0"/>
          </a:p>
          <a:p>
            <a:pPr algn="just" eaLnBrk="1" hangingPunct="1">
              <a:lnSpc>
                <a:spcPct val="80000"/>
              </a:lnSpc>
              <a:buClr>
                <a:schemeClr val="tx1"/>
              </a:buClr>
              <a:buFont typeface="Wingdings" pitchFamily="2" charset="2"/>
              <a:buNone/>
            </a:pPr>
            <a:endParaRPr lang="ro-RO" sz="1100" b="1" i="1" dirty="0" smtClean="0"/>
          </a:p>
          <a:p>
            <a:pPr algn="just" eaLnBrk="1" hangingPunct="1">
              <a:lnSpc>
                <a:spcPct val="80000"/>
              </a:lnSpc>
              <a:buClr>
                <a:schemeClr val="tx1"/>
              </a:buClr>
              <a:buFont typeface="Wingdings" pitchFamily="2" charset="2"/>
              <a:buNone/>
            </a:pPr>
            <a:endParaRPr lang="ro-RO" sz="1100" i="1" dirty="0" smtClean="0"/>
          </a:p>
          <a:p>
            <a:pPr algn="just" eaLnBrk="1" hangingPunct="1">
              <a:lnSpc>
                <a:spcPct val="80000"/>
              </a:lnSpc>
              <a:buClr>
                <a:schemeClr val="tx1"/>
              </a:buClr>
              <a:buFont typeface="Wingdings" pitchFamily="2" charset="2"/>
              <a:buNone/>
            </a:pPr>
            <a:r>
              <a:rPr lang="ro-RO" sz="1100" b="1" i="1" dirty="0" smtClean="0"/>
              <a:t>	</a:t>
            </a:r>
            <a:r>
              <a:rPr lang="ro-RO" sz="1200" b="1" i="1" dirty="0" smtClean="0"/>
              <a:t>Grupul tinta al programului este constituit de copii cu varste cuprinse</a:t>
            </a:r>
          </a:p>
          <a:p>
            <a:pPr algn="just" eaLnBrk="1" hangingPunct="1">
              <a:lnSpc>
                <a:spcPct val="80000"/>
              </a:lnSpc>
              <a:buClr>
                <a:schemeClr val="tx1"/>
              </a:buClr>
              <a:buFont typeface="Wingdings" pitchFamily="2" charset="2"/>
              <a:buNone/>
            </a:pPr>
            <a:r>
              <a:rPr lang="ro-RO" sz="1200" b="1" i="1" dirty="0" smtClean="0"/>
              <a:t>	intre 6-13 ani.</a:t>
            </a:r>
            <a:endParaRPr lang="fr-FR" sz="1200" b="1" i="1" dirty="0" smtClean="0"/>
          </a:p>
          <a:p>
            <a:pPr algn="just" eaLnBrk="1" hangingPunct="1">
              <a:lnSpc>
                <a:spcPct val="80000"/>
              </a:lnSpc>
              <a:buClr>
                <a:schemeClr val="tx1"/>
              </a:buClr>
              <a:buFont typeface="Wingdings" pitchFamily="2" charset="2"/>
              <a:buNone/>
            </a:pPr>
            <a:r>
              <a:rPr lang="ro-RO" sz="1200" b="1" i="1" dirty="0" smtClean="0"/>
              <a:t>	</a:t>
            </a:r>
            <a:r>
              <a:rPr lang="fr-FR" sz="1200" b="1" i="1" dirty="0" err="1" smtClean="0"/>
              <a:t>Numar</a:t>
            </a:r>
            <a:r>
              <a:rPr lang="fr-FR" sz="1200" b="1" i="1" dirty="0" smtClean="0"/>
              <a:t> de </a:t>
            </a:r>
            <a:r>
              <a:rPr lang="fr-FR" sz="1200" b="1" i="1" dirty="0" err="1" smtClean="0"/>
              <a:t>copii</a:t>
            </a:r>
            <a:r>
              <a:rPr lang="fr-FR" sz="1200" b="1" i="1" dirty="0" smtClean="0"/>
              <a:t> </a:t>
            </a:r>
            <a:r>
              <a:rPr lang="fr-FR" sz="1200" b="1" i="1" dirty="0" err="1" smtClean="0"/>
              <a:t>cuprinsi</a:t>
            </a:r>
            <a:r>
              <a:rPr lang="fr-FR" sz="1200" b="1" i="1" dirty="0" smtClean="0"/>
              <a:t> in program : </a:t>
            </a:r>
            <a:r>
              <a:rPr lang="ro-RO" sz="1200" b="1" i="1" dirty="0" smtClean="0"/>
              <a:t>536</a:t>
            </a:r>
            <a:r>
              <a:rPr lang="fr-FR" sz="1200" b="1" i="1" dirty="0" smtClean="0"/>
              <a:t> </a:t>
            </a:r>
          </a:p>
          <a:p>
            <a:pPr algn="just" eaLnBrk="1" hangingPunct="1">
              <a:lnSpc>
                <a:spcPct val="80000"/>
              </a:lnSpc>
              <a:buClr>
                <a:schemeClr val="tx1"/>
              </a:buClr>
              <a:buFont typeface="Wingdings" pitchFamily="2" charset="2"/>
              <a:buNone/>
            </a:pPr>
            <a:r>
              <a:rPr lang="ro-RO" sz="1200" b="1" i="1" dirty="0" smtClean="0"/>
              <a:t>	</a:t>
            </a:r>
            <a:r>
              <a:rPr lang="fr-FR" sz="1200" b="1" i="1" dirty="0" err="1" smtClean="0"/>
              <a:t>Impactul</a:t>
            </a:r>
            <a:r>
              <a:rPr lang="fr-FR" sz="1200" b="1" i="1" dirty="0" smtClean="0"/>
              <a:t> </a:t>
            </a:r>
            <a:r>
              <a:rPr lang="fr-FR" sz="1200" b="1" i="1" dirty="0" err="1" smtClean="0"/>
              <a:t>programului</a:t>
            </a:r>
            <a:r>
              <a:rPr lang="fr-FR" sz="1200" b="1" i="1" dirty="0" smtClean="0"/>
              <a:t> </a:t>
            </a:r>
            <a:r>
              <a:rPr lang="fr-FR" sz="1200" b="1" i="1" dirty="0" err="1" smtClean="0"/>
              <a:t>asupra</a:t>
            </a:r>
            <a:r>
              <a:rPr lang="fr-FR" sz="1200" b="1" i="1" dirty="0" smtClean="0"/>
              <a:t> </a:t>
            </a:r>
            <a:r>
              <a:rPr lang="fr-FR" sz="1200" b="1" i="1" dirty="0" err="1" smtClean="0"/>
              <a:t>grupului</a:t>
            </a:r>
            <a:r>
              <a:rPr lang="fr-FR" sz="1200" b="1" i="1" dirty="0" smtClean="0"/>
              <a:t>-tinta :</a:t>
            </a:r>
            <a:endParaRPr lang="en-US" sz="1200" b="1" i="1" dirty="0" smtClean="0"/>
          </a:p>
          <a:p>
            <a:pPr algn="just" eaLnBrk="1" hangingPunct="1">
              <a:lnSpc>
                <a:spcPct val="80000"/>
              </a:lnSpc>
              <a:buClr>
                <a:schemeClr val="tx1"/>
              </a:buClr>
            </a:pPr>
            <a:r>
              <a:rPr lang="ro-RO" sz="1200" b="1" i="1" dirty="0" smtClean="0"/>
              <a:t>practicarea unui sport (fotbal);</a:t>
            </a:r>
          </a:p>
          <a:p>
            <a:pPr algn="just" eaLnBrk="1" hangingPunct="1">
              <a:lnSpc>
                <a:spcPct val="80000"/>
              </a:lnSpc>
              <a:buClr>
                <a:schemeClr val="tx1"/>
              </a:buClr>
            </a:pPr>
            <a:r>
              <a:rPr lang="ro-RO" sz="1200" b="1" i="1" dirty="0" smtClean="0"/>
              <a:t>implicarea in activitati care duc la folosirea aptitudinilor noi descoperite;</a:t>
            </a:r>
          </a:p>
          <a:p>
            <a:pPr algn="just" eaLnBrk="1" hangingPunct="1">
              <a:lnSpc>
                <a:spcPct val="80000"/>
              </a:lnSpc>
              <a:buClr>
                <a:schemeClr val="tx1"/>
              </a:buClr>
            </a:pPr>
            <a:r>
              <a:rPr lang="ro-RO" sz="1200" b="1" i="1" dirty="0" smtClean="0"/>
              <a:t>cresterea numarului de prieteni ai copiilor;</a:t>
            </a:r>
          </a:p>
          <a:p>
            <a:pPr algn="just" eaLnBrk="1" hangingPunct="1">
              <a:lnSpc>
                <a:spcPct val="80000"/>
              </a:lnSpc>
              <a:buClr>
                <a:schemeClr val="tx1"/>
              </a:buClr>
            </a:pPr>
            <a:r>
              <a:rPr lang="ro-RO" sz="1200" b="1" i="1" dirty="0" smtClean="0"/>
              <a:t>numarul mai mare al contactelor sociale pentru copilul institutionalizat;</a:t>
            </a:r>
            <a:endParaRPr lang="en-US" sz="1200" b="1" i="1" dirty="0" smtClean="0"/>
          </a:p>
        </p:txBody>
      </p:sp>
      <p:pic>
        <p:nvPicPr>
          <p:cNvPr id="35844" name="Picture 5"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35845"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35846"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5847" name="Text Box 8"/>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pic>
        <p:nvPicPr>
          <p:cNvPr id="35848" name="Picture 9" descr="DSCN2956"/>
          <p:cNvPicPr>
            <a:picLocks noChangeAspect="1" noChangeArrowheads="1"/>
          </p:cNvPicPr>
          <p:nvPr/>
        </p:nvPicPr>
        <p:blipFill>
          <a:blip r:embed="rId5" cstate="print"/>
          <a:srcRect/>
          <a:stretch>
            <a:fillRect/>
          </a:stretch>
        </p:blipFill>
        <p:spPr bwMode="auto">
          <a:xfrm>
            <a:off x="6591300" y="4143375"/>
            <a:ext cx="2924175" cy="2246313"/>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sz="quarter"/>
          </p:nvPr>
        </p:nvSpPr>
        <p:spPr>
          <a:xfrm>
            <a:off x="2890838" y="1309688"/>
            <a:ext cx="3497262" cy="360362"/>
          </a:xfrm>
        </p:spPr>
        <p:txBody>
          <a:bodyPr rtlCol="0">
            <a:normAutofit fontScale="90000"/>
          </a:bodyPr>
          <a:lstStyle/>
          <a:p>
            <a:pPr eaLnBrk="1" fontAlgn="auto" hangingPunct="1">
              <a:spcAft>
                <a:spcPts val="0"/>
              </a:spcAft>
              <a:defRPr/>
            </a:pPr>
            <a:r>
              <a:rPr lang="ro-RO" sz="1800" b="1" i="1" dirty="0" smtClean="0"/>
              <a:t>INTERCAMPUS</a:t>
            </a:r>
            <a:endParaRPr lang="en-US" sz="1800" b="1" i="1" dirty="0" smtClean="0"/>
          </a:p>
        </p:txBody>
      </p:sp>
      <p:pic>
        <p:nvPicPr>
          <p:cNvPr id="36867" name="Picture 21" descr="DSCN3014"/>
          <p:cNvPicPr>
            <a:picLocks noGrp="1" noChangeAspect="1" noChangeArrowheads="1"/>
          </p:cNvPicPr>
          <p:nvPr>
            <p:ph sz="quarter" idx="1"/>
          </p:nvPr>
        </p:nvPicPr>
        <p:blipFill>
          <a:blip r:embed="rId3" cstate="print"/>
          <a:srcRect/>
          <a:stretch>
            <a:fillRect/>
          </a:stretch>
        </p:blipFill>
        <p:spPr>
          <a:xfrm>
            <a:off x="1576388" y="1643063"/>
            <a:ext cx="2917825" cy="2281237"/>
          </a:xfrm>
        </p:spPr>
      </p:pic>
      <p:pic>
        <p:nvPicPr>
          <p:cNvPr id="36868" name="Picture 17" descr="DSCN3145"/>
          <p:cNvPicPr>
            <a:picLocks noGrp="1" noChangeAspect="1" noChangeArrowheads="1"/>
          </p:cNvPicPr>
          <p:nvPr>
            <p:ph sz="quarter" idx="2"/>
          </p:nvPr>
        </p:nvPicPr>
        <p:blipFill>
          <a:blip r:embed="rId4" cstate="print"/>
          <a:srcRect/>
          <a:stretch>
            <a:fillRect/>
          </a:stretch>
        </p:blipFill>
        <p:spPr>
          <a:xfrm>
            <a:off x="5922963" y="1643063"/>
            <a:ext cx="3065462" cy="2281237"/>
          </a:xfrm>
        </p:spPr>
      </p:pic>
      <p:pic>
        <p:nvPicPr>
          <p:cNvPr id="36869" name="Picture 27" descr="DSCN3220"/>
          <p:cNvPicPr>
            <a:picLocks noGrp="1" noChangeAspect="1" noChangeArrowheads="1"/>
          </p:cNvPicPr>
          <p:nvPr>
            <p:ph sz="quarter" idx="3"/>
          </p:nvPr>
        </p:nvPicPr>
        <p:blipFill>
          <a:blip r:embed="rId5" cstate="print"/>
          <a:srcRect/>
          <a:stretch>
            <a:fillRect/>
          </a:stretch>
        </p:blipFill>
        <p:spPr>
          <a:xfrm>
            <a:off x="1576388" y="4076700"/>
            <a:ext cx="2917825" cy="2209800"/>
          </a:xfrm>
        </p:spPr>
      </p:pic>
      <p:pic>
        <p:nvPicPr>
          <p:cNvPr id="36870" name="Picture 25" descr="Romania_2007-286"/>
          <p:cNvPicPr>
            <a:picLocks noGrp="1" noChangeAspect="1" noChangeArrowheads="1"/>
          </p:cNvPicPr>
          <p:nvPr>
            <p:ph sz="quarter" idx="4"/>
          </p:nvPr>
        </p:nvPicPr>
        <p:blipFill>
          <a:blip r:embed="rId6" cstate="print"/>
          <a:srcRect/>
          <a:stretch>
            <a:fillRect/>
          </a:stretch>
        </p:blipFill>
        <p:spPr>
          <a:xfrm>
            <a:off x="5888038" y="4076700"/>
            <a:ext cx="3122612" cy="2138363"/>
          </a:xfrm>
        </p:spPr>
      </p:pic>
      <p:pic>
        <p:nvPicPr>
          <p:cNvPr id="36871" name="Picture 4" descr="sigla ipi"/>
          <p:cNvPicPr>
            <a:picLocks noChangeAspect="1" noChangeArrowheads="1"/>
          </p:cNvPicPr>
          <p:nvPr/>
        </p:nvPicPr>
        <p:blipFill>
          <a:blip r:embed="rId7" cstate="print"/>
          <a:srcRect/>
          <a:stretch>
            <a:fillRect/>
          </a:stretch>
        </p:blipFill>
        <p:spPr bwMode="auto">
          <a:xfrm>
            <a:off x="7605713" y="115888"/>
            <a:ext cx="1982787" cy="1120775"/>
          </a:xfrm>
          <a:prstGeom prst="rect">
            <a:avLst/>
          </a:prstGeom>
          <a:noFill/>
          <a:ln w="9525">
            <a:noFill/>
            <a:miter lim="800000"/>
            <a:headEnd/>
            <a:tailEnd/>
          </a:ln>
        </p:spPr>
      </p:pic>
      <p:sp>
        <p:nvSpPr>
          <p:cNvPr id="36872" name="Text Box 5"/>
          <p:cNvSpPr txBox="1">
            <a:spLocks noChangeArrowheads="1"/>
          </p:cNvSpPr>
          <p:nvPr/>
        </p:nvSpPr>
        <p:spPr bwMode="auto">
          <a:xfrm>
            <a:off x="2378075" y="404813"/>
            <a:ext cx="4837113" cy="1169551"/>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a:p>
            <a:pPr algn="ctr" eaLnBrk="0" hangingPunct="0"/>
            <a:endParaRPr lang="en-US" sz="1400" b="1" i="1" dirty="0"/>
          </a:p>
        </p:txBody>
      </p:sp>
      <p:sp>
        <p:nvSpPr>
          <p:cNvPr id="36873"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6874"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8"/>
              </a:rPr>
              <a:t>www.ipi.ro</a:t>
            </a:r>
            <a:r>
              <a:rPr lang="ro-RO" sz="1200"/>
              <a:t> </a:t>
            </a:r>
            <a:endParaRPr lang="en-US" sz="1200"/>
          </a:p>
        </p:txBody>
      </p:sp>
    </p:spTree>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sz="quarter"/>
          </p:nvPr>
        </p:nvSpPr>
        <p:spPr>
          <a:xfrm>
            <a:off x="2890838" y="1309688"/>
            <a:ext cx="3497262" cy="360362"/>
          </a:xfrm>
        </p:spPr>
        <p:txBody>
          <a:bodyPr rtlCol="0">
            <a:normAutofit fontScale="90000"/>
          </a:bodyPr>
          <a:lstStyle/>
          <a:p>
            <a:pPr eaLnBrk="1" fontAlgn="auto" hangingPunct="1">
              <a:spcAft>
                <a:spcPts val="0"/>
              </a:spcAft>
              <a:defRPr/>
            </a:pPr>
            <a:r>
              <a:rPr lang="ro-RO" sz="1800" b="1" i="1" smtClean="0"/>
              <a:t>INTERCAMPUS</a:t>
            </a:r>
            <a:endParaRPr lang="en-US" sz="1800" b="1" i="1" smtClean="0"/>
          </a:p>
        </p:txBody>
      </p:sp>
      <p:pic>
        <p:nvPicPr>
          <p:cNvPr id="38915" name="Picture 28" descr="Romania_2007-007"/>
          <p:cNvPicPr>
            <a:picLocks noGrp="1" noChangeAspect="1" noChangeArrowheads="1"/>
          </p:cNvPicPr>
          <p:nvPr>
            <p:ph sz="quarter" idx="1"/>
          </p:nvPr>
        </p:nvPicPr>
        <p:blipFill>
          <a:blip r:embed="rId3" cstate="print"/>
          <a:srcRect/>
          <a:stretch>
            <a:fillRect/>
          </a:stretch>
        </p:blipFill>
        <p:spPr>
          <a:xfrm>
            <a:off x="3482975" y="2714625"/>
            <a:ext cx="2166938" cy="3005138"/>
          </a:xfrm>
          <a:ln w="38100">
            <a:solidFill>
              <a:srgbClr val="00FF00"/>
            </a:solidFill>
          </a:ln>
        </p:spPr>
      </p:pic>
      <p:pic>
        <p:nvPicPr>
          <p:cNvPr id="38916" name="Picture 17" descr="DSCN3203"/>
          <p:cNvPicPr>
            <a:picLocks noGrp="1" noChangeAspect="1" noChangeArrowheads="1"/>
          </p:cNvPicPr>
          <p:nvPr>
            <p:ph sz="quarter" idx="2"/>
          </p:nvPr>
        </p:nvPicPr>
        <p:blipFill>
          <a:blip r:embed="rId4" cstate="print"/>
          <a:srcRect/>
          <a:stretch>
            <a:fillRect/>
          </a:stretch>
        </p:blipFill>
        <p:spPr>
          <a:xfrm>
            <a:off x="231775" y="928688"/>
            <a:ext cx="3065463" cy="2233612"/>
          </a:xfrm>
          <a:ln w="38100">
            <a:solidFill>
              <a:schemeClr val="hlink"/>
            </a:solidFill>
          </a:ln>
        </p:spPr>
      </p:pic>
      <p:pic>
        <p:nvPicPr>
          <p:cNvPr id="38917" name="Picture 21" descr="DSCN3250"/>
          <p:cNvPicPr>
            <a:picLocks noGrp="1" noChangeAspect="1" noChangeArrowheads="1"/>
          </p:cNvPicPr>
          <p:nvPr>
            <p:ph sz="quarter" idx="3"/>
          </p:nvPr>
        </p:nvPicPr>
        <p:blipFill>
          <a:blip r:embed="rId5" cstate="print"/>
          <a:srcRect/>
          <a:stretch>
            <a:fillRect/>
          </a:stretch>
        </p:blipFill>
        <p:spPr>
          <a:xfrm>
            <a:off x="6191250" y="1428750"/>
            <a:ext cx="3257550" cy="2360613"/>
          </a:xfrm>
          <a:ln w="38100">
            <a:solidFill>
              <a:schemeClr val="hlink"/>
            </a:solidFill>
          </a:ln>
        </p:spPr>
      </p:pic>
      <p:pic>
        <p:nvPicPr>
          <p:cNvPr id="38918" name="Picture 4" descr="sigla ipi"/>
          <p:cNvPicPr>
            <a:picLocks noChangeAspect="1" noChangeArrowheads="1"/>
          </p:cNvPicPr>
          <p:nvPr/>
        </p:nvPicPr>
        <p:blipFill>
          <a:blip r:embed="rId6" cstate="print"/>
          <a:srcRect/>
          <a:stretch>
            <a:fillRect/>
          </a:stretch>
        </p:blipFill>
        <p:spPr bwMode="auto">
          <a:xfrm>
            <a:off x="7605713" y="115888"/>
            <a:ext cx="1982787" cy="1120775"/>
          </a:xfrm>
          <a:prstGeom prst="rect">
            <a:avLst/>
          </a:prstGeom>
          <a:noFill/>
          <a:ln w="9525">
            <a:noFill/>
            <a:miter lim="800000"/>
            <a:headEnd/>
            <a:tailEnd/>
          </a:ln>
        </p:spPr>
      </p:pic>
      <p:sp>
        <p:nvSpPr>
          <p:cNvPr id="38919" name="Text Box 5"/>
          <p:cNvSpPr txBox="1">
            <a:spLocks noChangeArrowheads="1"/>
          </p:cNvSpPr>
          <p:nvPr/>
        </p:nvSpPr>
        <p:spPr bwMode="auto">
          <a:xfrm>
            <a:off x="2378075" y="404813"/>
            <a:ext cx="4837113" cy="1169551"/>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a:p>
            <a:pPr algn="ctr" eaLnBrk="0" hangingPunct="0"/>
            <a:endParaRPr lang="en-US" sz="1400" b="1" i="1" dirty="0"/>
          </a:p>
        </p:txBody>
      </p:sp>
      <p:sp>
        <p:nvSpPr>
          <p:cNvPr id="38920"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8921"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7"/>
              </a:rPr>
              <a:t>www.ipi.ro</a:t>
            </a:r>
            <a:r>
              <a:rPr lang="ro-RO" sz="1200"/>
              <a:t> </a:t>
            </a:r>
            <a:endParaRPr lang="en-US" sz="1200"/>
          </a:p>
        </p:txBody>
      </p:sp>
      <p:pic>
        <p:nvPicPr>
          <p:cNvPr id="38922" name="Picture 29" descr="DSCN2995"/>
          <p:cNvPicPr>
            <a:picLocks noChangeAspect="1" noChangeArrowheads="1"/>
          </p:cNvPicPr>
          <p:nvPr/>
        </p:nvPicPr>
        <p:blipFill>
          <a:blip r:embed="rId8" cstate="print">
            <a:lum bright="12000"/>
          </a:blip>
          <a:srcRect/>
          <a:stretch>
            <a:fillRect/>
          </a:stretch>
        </p:blipFill>
        <p:spPr bwMode="auto">
          <a:xfrm>
            <a:off x="619125" y="3571875"/>
            <a:ext cx="2281238" cy="3021013"/>
          </a:xfrm>
          <a:prstGeom prst="rect">
            <a:avLst/>
          </a:prstGeom>
          <a:noFill/>
          <a:ln w="38100">
            <a:solidFill>
              <a:schemeClr val="hlink"/>
            </a:solidFill>
            <a:miter lim="800000"/>
            <a:headEnd/>
            <a:tailEnd/>
          </a:ln>
        </p:spPr>
      </p:pic>
      <p:pic>
        <p:nvPicPr>
          <p:cNvPr id="38923" name="Picture 30" descr="Romania_2007-269"/>
          <p:cNvPicPr>
            <a:picLocks noChangeAspect="1" noChangeArrowheads="1"/>
          </p:cNvPicPr>
          <p:nvPr/>
        </p:nvPicPr>
        <p:blipFill>
          <a:blip r:embed="rId9" cstate="print"/>
          <a:srcRect/>
          <a:stretch>
            <a:fillRect/>
          </a:stretch>
        </p:blipFill>
        <p:spPr bwMode="auto">
          <a:xfrm>
            <a:off x="5959475" y="4071938"/>
            <a:ext cx="3173413" cy="2214562"/>
          </a:xfrm>
          <a:prstGeom prst="rect">
            <a:avLst/>
          </a:prstGeom>
          <a:noFill/>
          <a:ln w="38100">
            <a:solidFill>
              <a:srgbClr val="00FF00"/>
            </a:solidFill>
            <a:miter lim="800000"/>
            <a:headEnd/>
            <a:tailEnd/>
          </a:ln>
        </p:spPr>
      </p:pic>
    </p:spTree>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2089150" y="928688"/>
            <a:ext cx="6121400" cy="361950"/>
          </a:xfrm>
        </p:spPr>
        <p:txBody>
          <a:bodyPr rtlCol="0">
            <a:normAutofit fontScale="90000"/>
          </a:bodyPr>
          <a:lstStyle/>
          <a:p>
            <a:pPr eaLnBrk="1" fontAlgn="auto" hangingPunct="1">
              <a:spcAft>
                <a:spcPts val="0"/>
              </a:spcAft>
              <a:defRPr/>
            </a:pPr>
            <a:r>
              <a:rPr lang="ro-RO" sz="1800" b="1" i="1" dirty="0" smtClean="0"/>
              <a:t/>
            </a:r>
            <a:br>
              <a:rPr lang="ro-RO" sz="1800" b="1" i="1" dirty="0" smtClean="0"/>
            </a:br>
            <a:r>
              <a:rPr lang="ro-RO" sz="1800" b="1" i="1" dirty="0" smtClean="0"/>
              <a:t>FINANȚATORI ȘI SPONSORI </a:t>
            </a:r>
            <a:endParaRPr lang="en-US" sz="1800" b="1" i="1" dirty="0" smtClean="0"/>
          </a:p>
        </p:txBody>
      </p:sp>
      <p:sp>
        <p:nvSpPr>
          <p:cNvPr id="44035" name="Rectangle 3"/>
          <p:cNvSpPr>
            <a:spLocks noGrp="1" noRot="1" noChangeArrowheads="1"/>
          </p:cNvSpPr>
          <p:nvPr>
            <p:ph idx="1"/>
          </p:nvPr>
        </p:nvSpPr>
        <p:spPr>
          <a:xfrm>
            <a:off x="350838" y="1285875"/>
            <a:ext cx="9231312" cy="5357813"/>
          </a:xfrm>
        </p:spPr>
        <p:txBody>
          <a:bodyPr rtlCol="0">
            <a:normAutofit/>
          </a:bodyPr>
          <a:lstStyle/>
          <a:p>
            <a:pPr eaLnBrk="1" fontAlgn="auto" hangingPunct="1">
              <a:lnSpc>
                <a:spcPct val="80000"/>
              </a:lnSpc>
              <a:spcAft>
                <a:spcPts val="0"/>
              </a:spcAft>
              <a:buFont typeface="Arial" pitchFamily="34" charset="0"/>
              <a:buChar char="•"/>
              <a:defRPr/>
            </a:pPr>
            <a:endParaRPr lang="ro-RO" sz="1400" b="1" i="1" dirty="0" smtClean="0"/>
          </a:p>
          <a:p>
            <a:pPr eaLnBrk="1" fontAlgn="auto" hangingPunct="1">
              <a:lnSpc>
                <a:spcPct val="80000"/>
              </a:lnSpc>
              <a:spcAft>
                <a:spcPts val="0"/>
              </a:spcAft>
              <a:buFont typeface="Arial" pitchFamily="34" charset="0"/>
              <a:buChar char="•"/>
              <a:defRPr/>
            </a:pPr>
            <a:r>
              <a:rPr lang="ro-RO" sz="1400" b="1" i="1" dirty="0" smtClean="0"/>
              <a:t>Consiliul Județean Vâlcea</a:t>
            </a:r>
            <a:endParaRPr lang="ro-RO" sz="1400" b="1" i="1" dirty="0" smtClean="0"/>
          </a:p>
          <a:p>
            <a:pPr eaLnBrk="1" fontAlgn="auto" hangingPunct="1">
              <a:lnSpc>
                <a:spcPct val="80000"/>
              </a:lnSpc>
              <a:spcAft>
                <a:spcPts val="0"/>
              </a:spcAft>
              <a:buFont typeface="Arial" pitchFamily="34" charset="0"/>
              <a:buChar char="•"/>
              <a:defRPr/>
            </a:pPr>
            <a:r>
              <a:rPr lang="ro-RO" sz="1400" b="1" i="1" dirty="0" smtClean="0"/>
              <a:t>Direcția Generală de Asistență Socială și Protecția Copilului Vâlcea</a:t>
            </a:r>
          </a:p>
          <a:p>
            <a:pPr eaLnBrk="1" fontAlgn="auto" hangingPunct="1">
              <a:lnSpc>
                <a:spcPct val="80000"/>
              </a:lnSpc>
              <a:spcAft>
                <a:spcPts val="0"/>
              </a:spcAft>
              <a:buFont typeface="Arial" pitchFamily="34" charset="0"/>
              <a:buChar char="•"/>
              <a:defRPr/>
            </a:pPr>
            <a:r>
              <a:rPr lang="ro-RO" sz="1400" b="1" i="1" dirty="0" smtClean="0"/>
              <a:t>Asociația ”Bambini in Romania” Italia</a:t>
            </a:r>
            <a:endParaRPr lang="ro-RO" sz="1400" b="1" i="1" dirty="0" smtClean="0"/>
          </a:p>
          <a:p>
            <a:pPr eaLnBrk="1" fontAlgn="auto" hangingPunct="1">
              <a:lnSpc>
                <a:spcPct val="80000"/>
              </a:lnSpc>
              <a:spcAft>
                <a:spcPts val="0"/>
              </a:spcAft>
              <a:buFont typeface="Arial" pitchFamily="34" charset="0"/>
              <a:buChar char="•"/>
              <a:defRPr/>
            </a:pPr>
            <a:r>
              <a:rPr lang="ro-RO" sz="1400" b="1" i="1" dirty="0" smtClean="0"/>
              <a:t>Agenția Județeană pentru Plăți și Inspecție Socială</a:t>
            </a:r>
            <a:endParaRPr lang="ro-RO" sz="1400" b="1" i="1" dirty="0" smtClean="0"/>
          </a:p>
          <a:p>
            <a:pPr eaLnBrk="1" fontAlgn="auto" hangingPunct="1">
              <a:lnSpc>
                <a:spcPct val="80000"/>
              </a:lnSpc>
              <a:spcAft>
                <a:spcPts val="0"/>
              </a:spcAft>
              <a:buFont typeface="Arial" pitchFamily="34" charset="0"/>
              <a:buChar char="•"/>
              <a:defRPr/>
            </a:pPr>
            <a:r>
              <a:rPr lang="ro-RO" sz="1400" b="1" i="1" dirty="0" smtClean="0"/>
              <a:t>Inter Campus</a:t>
            </a:r>
          </a:p>
          <a:p>
            <a:pPr eaLnBrk="1" fontAlgn="auto" hangingPunct="1">
              <a:lnSpc>
                <a:spcPct val="80000"/>
              </a:lnSpc>
              <a:spcAft>
                <a:spcPts val="0"/>
              </a:spcAft>
              <a:buFont typeface="Arial" pitchFamily="34" charset="0"/>
              <a:buChar char="•"/>
              <a:defRPr/>
            </a:pPr>
            <a:r>
              <a:rPr lang="ro-RO" sz="1400" b="1" i="1" dirty="0" smtClean="0"/>
              <a:t>Asociația Cuore per Cuore Italia</a:t>
            </a:r>
          </a:p>
          <a:p>
            <a:pPr eaLnBrk="1" fontAlgn="auto" hangingPunct="1">
              <a:lnSpc>
                <a:spcPct val="80000"/>
              </a:lnSpc>
              <a:spcAft>
                <a:spcPts val="0"/>
              </a:spcAft>
              <a:buFont typeface="Arial" pitchFamily="34" charset="0"/>
              <a:buChar char="•"/>
              <a:defRPr/>
            </a:pPr>
            <a:r>
              <a:rPr lang="ro-RO" sz="1400" b="1" i="1" dirty="0" smtClean="0"/>
              <a:t>S.C. Diana SRL</a:t>
            </a:r>
          </a:p>
          <a:p>
            <a:pPr eaLnBrk="1" fontAlgn="auto" hangingPunct="1">
              <a:lnSpc>
                <a:spcPct val="80000"/>
              </a:lnSpc>
              <a:spcAft>
                <a:spcPts val="0"/>
              </a:spcAft>
              <a:buFont typeface="Arial" pitchFamily="34" charset="0"/>
              <a:buChar char="•"/>
              <a:defRPr/>
            </a:pPr>
            <a:r>
              <a:rPr lang="ro-RO" sz="1400" b="1" i="1" dirty="0" smtClean="0"/>
              <a:t>CECCAR Râmnicu Vâlcea</a:t>
            </a:r>
          </a:p>
          <a:p>
            <a:pPr eaLnBrk="1" fontAlgn="auto" hangingPunct="1">
              <a:lnSpc>
                <a:spcPct val="80000"/>
              </a:lnSpc>
              <a:spcAft>
                <a:spcPts val="0"/>
              </a:spcAft>
              <a:buFont typeface="Arial" pitchFamily="34" charset="0"/>
              <a:buChar char="•"/>
              <a:defRPr/>
            </a:pPr>
            <a:r>
              <a:rPr lang="ro-RO" sz="1400" b="1" i="1" dirty="0" smtClean="0"/>
              <a:t>Parohia Trăistari</a:t>
            </a:r>
          </a:p>
          <a:p>
            <a:pPr eaLnBrk="1" fontAlgn="auto" hangingPunct="1">
              <a:lnSpc>
                <a:spcPct val="80000"/>
              </a:lnSpc>
              <a:spcAft>
                <a:spcPts val="0"/>
              </a:spcAft>
              <a:buFont typeface="Arial" pitchFamily="34" charset="0"/>
              <a:buChar char="•"/>
              <a:defRPr/>
            </a:pPr>
            <a:r>
              <a:rPr lang="ro-RO" sz="1400" b="1" i="1" dirty="0" smtClean="0"/>
              <a:t>Comdata SRL</a:t>
            </a:r>
          </a:p>
          <a:p>
            <a:pPr eaLnBrk="1" fontAlgn="auto" hangingPunct="1">
              <a:lnSpc>
                <a:spcPct val="80000"/>
              </a:lnSpc>
              <a:spcAft>
                <a:spcPts val="0"/>
              </a:spcAft>
              <a:buFont typeface="Arial" pitchFamily="34" charset="0"/>
              <a:buChar char="•"/>
              <a:defRPr/>
            </a:pPr>
            <a:r>
              <a:rPr lang="ro-RO" sz="1400" b="1" i="1" dirty="0" smtClean="0"/>
              <a:t>Consiliul Local Măcin</a:t>
            </a:r>
          </a:p>
          <a:p>
            <a:pPr eaLnBrk="1" fontAlgn="auto" hangingPunct="1">
              <a:lnSpc>
                <a:spcPct val="80000"/>
              </a:lnSpc>
              <a:spcAft>
                <a:spcPts val="0"/>
              </a:spcAft>
              <a:buFont typeface="Arial" pitchFamily="34" charset="0"/>
              <a:buChar char="•"/>
              <a:defRPr/>
            </a:pPr>
            <a:r>
              <a:rPr lang="ro-RO" sz="1400" b="1" i="1" dirty="0" smtClean="0"/>
              <a:t>Donatori  privați</a:t>
            </a:r>
            <a:endParaRPr lang="ro-RO" sz="1400" b="1" i="1" dirty="0" smtClean="0"/>
          </a:p>
        </p:txBody>
      </p:sp>
      <p:pic>
        <p:nvPicPr>
          <p:cNvPr id="48132" name="Picture 5"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48133" name="Text Box 6"/>
          <p:cNvSpPr txBox="1">
            <a:spLocks noChangeArrowheads="1"/>
          </p:cNvSpPr>
          <p:nvPr/>
        </p:nvSpPr>
        <p:spPr bwMode="auto">
          <a:xfrm>
            <a:off x="2378075" y="404813"/>
            <a:ext cx="4837113" cy="738664"/>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t>
            </a:r>
            <a:r>
              <a:rPr lang="ro-RO" sz="1400" b="1" i="1" dirty="0" smtClean="0"/>
              <a:t>ACTIVITATE</a:t>
            </a:r>
          </a:p>
          <a:p>
            <a:pPr algn="ctr" eaLnBrk="0" hangingPunct="0"/>
            <a:r>
              <a:rPr lang="ro-RO" sz="1400" b="1" i="1" dirty="0" smtClean="0"/>
              <a:t>2015</a:t>
            </a:r>
            <a:endParaRPr lang="en-US" sz="1400" b="1" i="1" dirty="0"/>
          </a:p>
        </p:txBody>
      </p:sp>
      <p:sp>
        <p:nvSpPr>
          <p:cNvPr id="48134"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48135" name="Text Box 8"/>
          <p:cNvSpPr txBox="1">
            <a:spLocks noChangeArrowheads="1"/>
          </p:cNvSpPr>
          <p:nvPr/>
        </p:nvSpPr>
        <p:spPr bwMode="auto">
          <a:xfrm>
            <a:off x="974725" y="6583363"/>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pic>
        <p:nvPicPr>
          <p:cNvPr id="2" name="Picture 2" descr="C:\Users\Florin\Desktop\diverse dessktop\selectie foto voluntari incubatoare\maini Gogita Andreea.jpg"/>
          <p:cNvPicPr>
            <a:picLocks noChangeAspect="1" noChangeArrowheads="1"/>
          </p:cNvPicPr>
          <p:nvPr/>
        </p:nvPicPr>
        <p:blipFill>
          <a:blip r:embed="rId5" cstate="print"/>
          <a:srcRect/>
          <a:stretch>
            <a:fillRect/>
          </a:stretch>
        </p:blipFill>
        <p:spPr bwMode="auto">
          <a:xfrm>
            <a:off x="6381760" y="1571612"/>
            <a:ext cx="3216454" cy="4548145"/>
          </a:xfrm>
          <a:prstGeom prst="rect">
            <a:avLst/>
          </a:prstGeom>
          <a:noFill/>
        </p:spPr>
      </p:pic>
    </p:spTree>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Rot="1" noChangeArrowheads="1"/>
          </p:cNvSpPr>
          <p:nvPr>
            <p:ph type="title"/>
          </p:nvPr>
        </p:nvSpPr>
        <p:spPr>
          <a:xfrm>
            <a:off x="271463" y="1143000"/>
            <a:ext cx="9363075" cy="928688"/>
          </a:xfrm>
        </p:spPr>
        <p:txBody>
          <a:bodyPr/>
          <a:lstStyle/>
          <a:p>
            <a:pPr eaLnBrk="1" hangingPunct="1"/>
            <a:r>
              <a:rPr lang="ro-RO" sz="1800" b="1" i="1" smtClean="0"/>
              <a:t>Misiunea Fundaţiei Inimă pentru Inimă</a:t>
            </a:r>
            <a:endParaRPr lang="en-US" sz="1800" b="1" i="1" smtClean="0"/>
          </a:p>
        </p:txBody>
      </p:sp>
      <p:sp>
        <p:nvSpPr>
          <p:cNvPr id="14339" name="Rectangle 13"/>
          <p:cNvSpPr>
            <a:spLocks noGrp="1" noRot="1" noChangeArrowheads="1"/>
          </p:cNvSpPr>
          <p:nvPr>
            <p:ph idx="1"/>
          </p:nvPr>
        </p:nvSpPr>
        <p:spPr>
          <a:xfrm>
            <a:off x="495300" y="1785938"/>
            <a:ext cx="8915400" cy="4522787"/>
          </a:xfrm>
        </p:spPr>
        <p:txBody>
          <a:bodyPr/>
          <a:lstStyle/>
          <a:p>
            <a:pPr eaLnBrk="1" hangingPunct="1">
              <a:lnSpc>
                <a:spcPct val="80000"/>
              </a:lnSpc>
            </a:pPr>
            <a:endParaRPr lang="ro-RO" sz="1800" dirty="0" smtClean="0"/>
          </a:p>
          <a:p>
            <a:pPr algn="just" eaLnBrk="1" hangingPunct="1">
              <a:lnSpc>
                <a:spcPct val="80000"/>
              </a:lnSpc>
              <a:buFont typeface="Wingdings" pitchFamily="2" charset="2"/>
              <a:buNone/>
            </a:pPr>
            <a:r>
              <a:rPr lang="ro-RO" sz="1800" dirty="0" smtClean="0"/>
              <a:t>	</a:t>
            </a:r>
            <a:r>
              <a:rPr lang="ro-RO" sz="2000" dirty="0" smtClean="0"/>
              <a:t>Fundatia Inima pentru Inima este infiintata in data de  23 iulie 1997, prin sentinta civila nr. 1432 a Tribunalului Valcea. Este inregistrată  sub numarul 21/2004 in Registrul  asociaţiilor si fundaţiilor din cadrul Judecătoriei Râmnicu Vâlcea.</a:t>
            </a:r>
          </a:p>
          <a:p>
            <a:pPr eaLnBrk="1" hangingPunct="1">
              <a:lnSpc>
                <a:spcPct val="80000"/>
              </a:lnSpc>
              <a:buFont typeface="Wingdings" pitchFamily="2" charset="2"/>
              <a:buNone/>
            </a:pPr>
            <a:endParaRPr lang="ro-RO" sz="2000" dirty="0" smtClean="0"/>
          </a:p>
          <a:p>
            <a:pPr algn="just" eaLnBrk="1" hangingPunct="1">
              <a:lnSpc>
                <a:spcPct val="80000"/>
              </a:lnSpc>
              <a:buFont typeface="Wingdings" pitchFamily="2" charset="2"/>
              <a:buNone/>
            </a:pPr>
            <a:r>
              <a:rPr lang="ro-RO" sz="2000" dirty="0" smtClean="0"/>
              <a:t>	Are ca obiective statutare initiale: </a:t>
            </a:r>
            <a:r>
              <a:rPr lang="it-IT" sz="2000" dirty="0" smtClean="0"/>
              <a:t>promovarea drepturilor copilului si supravegherea modului in care s</a:t>
            </a:r>
            <a:r>
              <a:rPr lang="ro-RO" sz="2000" dirty="0" smtClean="0"/>
              <a:t>u</a:t>
            </a:r>
            <a:r>
              <a:rPr lang="it-IT" sz="2000" dirty="0" smtClean="0"/>
              <a:t>nt respectate acestea, integrarea copilului in familii substitutive, inclusiv prin adoptie interna sau internationala, restructurarea sistemului de servicii sociale destinate persoanelor in dificultate, imbunatatirea conditiilor de viata ale copilului institutionalizat in colaborarea cu autoritatile publice. </a:t>
            </a:r>
            <a:endParaRPr lang="ro-RO" sz="2000" dirty="0" smtClean="0"/>
          </a:p>
          <a:p>
            <a:pPr algn="just" eaLnBrk="1" hangingPunct="1">
              <a:lnSpc>
                <a:spcPct val="80000"/>
              </a:lnSpc>
              <a:buFont typeface="Wingdings" pitchFamily="2" charset="2"/>
              <a:buNone/>
            </a:pPr>
            <a:endParaRPr lang="ro-RO" sz="2000" dirty="0" smtClean="0"/>
          </a:p>
          <a:p>
            <a:pPr algn="just" eaLnBrk="1" hangingPunct="1">
              <a:lnSpc>
                <a:spcPct val="80000"/>
              </a:lnSpc>
              <a:buFont typeface="Wingdings" pitchFamily="2" charset="2"/>
              <a:buNone/>
            </a:pPr>
            <a:r>
              <a:rPr lang="ro-RO" sz="2000" dirty="0" smtClean="0"/>
              <a:t>	</a:t>
            </a:r>
            <a:r>
              <a:rPr lang="it-IT" sz="2000" dirty="0" smtClean="0"/>
              <a:t>Pe parcurs domeniul de activitate al organizatiei a fost extins in vederea acordarii tuturor tipurilor de servicii sociale prevazute de legislatia in vigoare</a:t>
            </a:r>
            <a:r>
              <a:rPr lang="ro-RO" sz="2000" dirty="0" smtClean="0"/>
              <a:t>, pentru toate categoriile de beneficiari aflate in dificultate.</a:t>
            </a:r>
            <a:endParaRPr lang="en-US" sz="2000" dirty="0" smtClean="0"/>
          </a:p>
        </p:txBody>
      </p:sp>
      <p:pic>
        <p:nvPicPr>
          <p:cNvPr id="14340" name="Picture 5"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14341"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t>
            </a:r>
            <a:r>
              <a:rPr lang="ro-RO" sz="1400" b="1" i="1" dirty="0" smtClean="0"/>
              <a:t>ACTIVITATE</a:t>
            </a:r>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14342"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4343" name="Text Box 8"/>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spTree>
  </p:cSld>
  <p:clrMapOvr>
    <a:masterClrMapping/>
  </p:clrMapOvr>
  <p:transition spd="slow">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271463" y="1412875"/>
            <a:ext cx="9363075" cy="1143000"/>
          </a:xfrm>
        </p:spPr>
        <p:txBody>
          <a:bodyPr/>
          <a:lstStyle/>
          <a:p>
            <a:pPr eaLnBrk="1" hangingPunct="1"/>
            <a:r>
              <a:rPr lang="ro-RO" sz="1800" b="1" i="1" dirty="0" smtClean="0"/>
              <a:t>TIPOLOGIA ACTIVITĂŢILOR SOCIALE ALE ORGANIZAŢIEI</a:t>
            </a:r>
            <a:endParaRPr lang="en-US" sz="1800" b="1" i="1" dirty="0" smtClean="0"/>
          </a:p>
        </p:txBody>
      </p:sp>
      <p:sp>
        <p:nvSpPr>
          <p:cNvPr id="15363" name="Rectangle 3"/>
          <p:cNvSpPr>
            <a:spLocks noGrp="1" noRot="1" noChangeArrowheads="1"/>
          </p:cNvSpPr>
          <p:nvPr>
            <p:ph idx="1"/>
          </p:nvPr>
        </p:nvSpPr>
        <p:spPr>
          <a:xfrm>
            <a:off x="495300" y="2349500"/>
            <a:ext cx="8915400" cy="3959225"/>
          </a:xfrm>
        </p:spPr>
        <p:txBody>
          <a:bodyPr/>
          <a:lstStyle/>
          <a:p>
            <a:pPr eaLnBrk="1" hangingPunct="1"/>
            <a:r>
              <a:rPr lang="ro-RO" sz="2800" dirty="0" smtClean="0"/>
              <a:t>Centre de zi</a:t>
            </a:r>
          </a:p>
          <a:p>
            <a:pPr eaLnBrk="1" hangingPunct="1"/>
            <a:r>
              <a:rPr lang="ro-RO" sz="2800" dirty="0" smtClean="0"/>
              <a:t>Centre de socializare pentru copii si tineri</a:t>
            </a:r>
          </a:p>
          <a:p>
            <a:pPr eaLnBrk="1" hangingPunct="1"/>
            <a:r>
              <a:rPr lang="ro-RO" sz="2800" dirty="0" smtClean="0"/>
              <a:t>Centre de recuperare pentru persoane adulte cu handicap</a:t>
            </a:r>
          </a:p>
          <a:p>
            <a:pPr eaLnBrk="1" hangingPunct="1"/>
            <a:r>
              <a:rPr lang="ro-RO" sz="2800" dirty="0" smtClean="0"/>
              <a:t>Voluntariat intern si international</a:t>
            </a:r>
          </a:p>
          <a:p>
            <a:pPr eaLnBrk="1" hangingPunct="1"/>
            <a:r>
              <a:rPr lang="ro-RO" sz="2800" dirty="0" smtClean="0"/>
              <a:t>Programe educaţionale</a:t>
            </a:r>
          </a:p>
          <a:p>
            <a:pPr eaLnBrk="1" hangingPunct="1"/>
            <a:r>
              <a:rPr lang="ro-RO" sz="2800" dirty="0" smtClean="0"/>
              <a:t>Programe de prevenire a abandonului copilului</a:t>
            </a:r>
          </a:p>
          <a:p>
            <a:pPr eaLnBrk="1" hangingPunct="1"/>
            <a:r>
              <a:rPr lang="ro-RO" sz="2800" dirty="0" smtClean="0"/>
              <a:t>Studii si cercetări in domeniul serviciilor sociale</a:t>
            </a:r>
          </a:p>
        </p:txBody>
      </p:sp>
      <p:pic>
        <p:nvPicPr>
          <p:cNvPr id="15364" name="Picture 4" descr="sigla ipi"/>
          <p:cNvPicPr>
            <a:picLocks noChangeAspect="1" noChangeArrowheads="1"/>
          </p:cNvPicPr>
          <p:nvPr/>
        </p:nvPicPr>
        <p:blipFill>
          <a:blip r:embed="rId3" cstate="print"/>
          <a:srcRect/>
          <a:stretch>
            <a:fillRect/>
          </a:stretch>
        </p:blipFill>
        <p:spPr bwMode="auto">
          <a:xfrm>
            <a:off x="7605713" y="115888"/>
            <a:ext cx="1982787" cy="1120775"/>
          </a:xfrm>
          <a:prstGeom prst="rect">
            <a:avLst/>
          </a:prstGeom>
          <a:noFill/>
          <a:ln w="9525">
            <a:noFill/>
            <a:miter lim="800000"/>
            <a:headEnd/>
            <a:tailEnd/>
          </a:ln>
        </p:spPr>
      </p:pic>
      <p:sp>
        <p:nvSpPr>
          <p:cNvPr id="15365"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t>
            </a:r>
            <a:r>
              <a:rPr lang="ro-RO" sz="1400" b="1" i="1" dirty="0" smtClean="0"/>
              <a:t>ACTIVITATE</a:t>
            </a:r>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15366"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5367" name="Text Box 7"/>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4"/>
              </a:rPr>
              <a:t>www.ipi.ro</a:t>
            </a:r>
            <a:r>
              <a:rPr lang="ro-RO" sz="1200"/>
              <a:t> </a:t>
            </a:r>
            <a:endParaRPr lang="en-US" sz="1200"/>
          </a:p>
        </p:txBody>
      </p:sp>
    </p:spTree>
  </p:cSld>
  <p:clrMapOvr>
    <a:masterClrMapping/>
  </p:clrMapOvr>
  <p:transition spd="slow">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8"/>
          <p:cNvSpPr>
            <a:spLocks noGrp="1" noRot="1" noChangeArrowheads="1"/>
          </p:cNvSpPr>
          <p:nvPr>
            <p:ph type="title"/>
          </p:nvPr>
        </p:nvSpPr>
        <p:spPr>
          <a:xfrm>
            <a:off x="2174875" y="1219200"/>
            <a:ext cx="5643563" cy="361950"/>
          </a:xfrm>
        </p:spPr>
        <p:txBody>
          <a:bodyPr/>
          <a:lstStyle/>
          <a:p>
            <a:pPr eaLnBrk="1" hangingPunct="1"/>
            <a:r>
              <a:rPr lang="ro-RO" sz="1400" b="1" i="1" smtClean="0"/>
              <a:t>Proiecte actuale ale Fundaţiei Inimă pentru Inimă</a:t>
            </a:r>
            <a:endParaRPr lang="en-US" sz="1400" b="1" i="1" smtClean="0"/>
          </a:p>
        </p:txBody>
      </p:sp>
      <p:sp>
        <p:nvSpPr>
          <p:cNvPr id="1028" name="Rectangle 29"/>
          <p:cNvSpPr>
            <a:spLocks noGrp="1" noRot="1" noChangeArrowheads="1"/>
          </p:cNvSpPr>
          <p:nvPr>
            <p:ph type="body" sz="half" idx="1"/>
          </p:nvPr>
        </p:nvSpPr>
        <p:spPr>
          <a:xfrm>
            <a:off x="465138" y="1557338"/>
            <a:ext cx="4700587" cy="4824412"/>
          </a:xfrm>
        </p:spPr>
        <p:txBody>
          <a:bodyPr/>
          <a:lstStyle/>
          <a:p>
            <a:pPr algn="just" eaLnBrk="1" hangingPunct="1">
              <a:lnSpc>
                <a:spcPct val="80000"/>
              </a:lnSpc>
              <a:buFont typeface="Wingdings" pitchFamily="2" charset="2"/>
              <a:buNone/>
            </a:pPr>
            <a:r>
              <a:rPr lang="ro-RO" sz="1000" b="1" i="1" dirty="0" smtClean="0"/>
              <a:t>     	</a:t>
            </a:r>
            <a:r>
              <a:rPr lang="ro-RO" sz="1600" b="1" i="1" dirty="0" smtClean="0"/>
              <a:t>Centrul de zi Copăcelu</a:t>
            </a:r>
          </a:p>
          <a:p>
            <a:pPr algn="just" eaLnBrk="1" hangingPunct="1">
              <a:lnSpc>
                <a:spcPct val="80000"/>
              </a:lnSpc>
              <a:buFont typeface="Wingdings" pitchFamily="2" charset="2"/>
              <a:buNone/>
            </a:pPr>
            <a:endParaRPr lang="ro-RO" sz="1200" b="1" i="1" dirty="0" smtClean="0"/>
          </a:p>
          <a:p>
            <a:pPr algn="just" eaLnBrk="1" hangingPunct="1">
              <a:lnSpc>
                <a:spcPct val="80000"/>
              </a:lnSpc>
              <a:buFont typeface="Wingdings" pitchFamily="2" charset="2"/>
              <a:buNone/>
            </a:pPr>
            <a:r>
              <a:rPr lang="ro-RO" sz="1200" i="1" dirty="0" smtClean="0"/>
              <a:t>	</a:t>
            </a:r>
            <a:r>
              <a:rPr lang="it-IT" sz="1200" i="1" dirty="0" smtClean="0"/>
              <a:t>Proiectul</a:t>
            </a:r>
            <a:r>
              <a:rPr lang="it-IT" sz="1200" dirty="0" smtClean="0"/>
              <a:t> ofera copilului din familia aflata in</a:t>
            </a:r>
            <a:r>
              <a:rPr lang="ro-RO" sz="1200" dirty="0" smtClean="0"/>
              <a:t> </a:t>
            </a:r>
            <a:r>
              <a:rPr lang="it-IT" sz="1200" dirty="0" smtClean="0"/>
              <a:t>dificultate (cu</a:t>
            </a:r>
            <a:r>
              <a:rPr lang="ro-RO" sz="1200" dirty="0" smtClean="0"/>
              <a:t> </a:t>
            </a:r>
            <a:r>
              <a:rPr lang="it-IT" sz="1200" dirty="0" smtClean="0"/>
              <a:t>risc de abandon) sansa unei vieti normale alaturi de famili</a:t>
            </a:r>
            <a:r>
              <a:rPr lang="ro-RO" sz="1200" dirty="0" smtClean="0"/>
              <a:t>a </a:t>
            </a:r>
            <a:r>
              <a:rPr lang="it-IT" sz="1200" dirty="0" smtClean="0"/>
              <a:t>sa si ajuta la imbunatatirea relatiei copil – parinte.</a:t>
            </a:r>
            <a:r>
              <a:rPr lang="ro-RO" sz="1200" dirty="0" smtClean="0"/>
              <a:t> </a:t>
            </a:r>
            <a:r>
              <a:rPr lang="it-IT" sz="1200" dirty="0" smtClean="0"/>
              <a:t> Centrul de zi reprezinta o</a:t>
            </a:r>
            <a:r>
              <a:rPr lang="ro-RO" sz="1200" dirty="0" smtClean="0"/>
              <a:t> </a:t>
            </a:r>
            <a:r>
              <a:rPr lang="it-IT" sz="1200" dirty="0" smtClean="0"/>
              <a:t>alternativa viabila la centrul de</a:t>
            </a:r>
            <a:r>
              <a:rPr lang="ro-RO" sz="1200" dirty="0" smtClean="0"/>
              <a:t> </a:t>
            </a:r>
            <a:r>
              <a:rPr lang="it-IT" sz="1200" dirty="0" smtClean="0"/>
              <a:t>plasament.</a:t>
            </a:r>
            <a:r>
              <a:rPr lang="ro-RO" sz="1200" dirty="0" smtClean="0"/>
              <a:t>Este un proiect derulat in colaborare cu Arhiepiscopia Râmnicului - Parohia ”Intrarea Maicii Domnului in Biserică”, Trăistari din orasul Ocnele Mari si Asociaţia “Bambini in Romania”, Italia.</a:t>
            </a:r>
          </a:p>
          <a:p>
            <a:pPr algn="just" eaLnBrk="1" hangingPunct="1">
              <a:lnSpc>
                <a:spcPct val="80000"/>
              </a:lnSpc>
              <a:buFont typeface="Wingdings" pitchFamily="2" charset="2"/>
              <a:buNone/>
            </a:pPr>
            <a:r>
              <a:rPr lang="ro-RO" sz="1200" dirty="0" smtClean="0"/>
              <a:t>	Serviciul social </a:t>
            </a:r>
            <a:r>
              <a:rPr lang="it-IT" sz="1200" dirty="0" smtClean="0"/>
              <a:t>ofera servicii social–educative</a:t>
            </a:r>
            <a:r>
              <a:rPr lang="ro-RO" sz="1200" dirty="0" smtClean="0"/>
              <a:t> a</a:t>
            </a:r>
            <a:r>
              <a:rPr lang="it-IT" sz="1200" dirty="0" smtClean="0"/>
              <a:t>decvate, fara a scoate</a:t>
            </a:r>
            <a:r>
              <a:rPr lang="ro-RO" sz="1200" dirty="0" smtClean="0"/>
              <a:t> </a:t>
            </a:r>
            <a:r>
              <a:rPr lang="it-IT" sz="1200" dirty="0" smtClean="0"/>
              <a:t>copilul din</a:t>
            </a:r>
            <a:r>
              <a:rPr lang="ro-RO" sz="1200" dirty="0" smtClean="0"/>
              <a:t> </a:t>
            </a:r>
            <a:r>
              <a:rPr lang="it-IT" sz="1200" dirty="0" smtClean="0"/>
              <a:t>mediul sau familial si social.</a:t>
            </a:r>
            <a:r>
              <a:rPr lang="ro-RO" sz="1200" dirty="0" smtClean="0"/>
              <a:t> </a:t>
            </a:r>
            <a:r>
              <a:rPr lang="ro-RO" sz="1200" i="1" dirty="0" smtClean="0"/>
              <a:t>Grupul tinta </a:t>
            </a:r>
            <a:r>
              <a:rPr lang="ro-RO" sz="1200" dirty="0" smtClean="0"/>
              <a:t>(beneficiarii directi) este constituit de copii cu varsta cuprinsa intre 3-7 ani. </a:t>
            </a:r>
            <a:r>
              <a:rPr lang="it-IT" sz="1200" dirty="0" smtClean="0"/>
              <a:t>In cadrul Centrului de zi se ofera copiilor sprijin nutritional (masa de pranz si o gustare). De</a:t>
            </a:r>
            <a:r>
              <a:rPr lang="ro-RO" sz="1200" dirty="0" smtClean="0"/>
              <a:t> </a:t>
            </a:r>
            <a:r>
              <a:rPr lang="it-IT" sz="1200" dirty="0" smtClean="0"/>
              <a:t>asemenea Centrul de zi reprezinta o alternativa de a-si</a:t>
            </a:r>
            <a:r>
              <a:rPr lang="ro-RO" sz="1200" dirty="0" smtClean="0"/>
              <a:t> </a:t>
            </a:r>
            <a:r>
              <a:rPr lang="it-IT" sz="1200" dirty="0" smtClean="0"/>
              <a:t>petrece timpul liber. </a:t>
            </a:r>
            <a:endParaRPr lang="ro-RO" sz="1200" dirty="0" smtClean="0"/>
          </a:p>
          <a:p>
            <a:pPr algn="just" eaLnBrk="1" hangingPunct="1">
              <a:lnSpc>
                <a:spcPct val="80000"/>
              </a:lnSpc>
              <a:buFont typeface="Wingdings" pitchFamily="2" charset="2"/>
              <a:buNone/>
            </a:pPr>
            <a:r>
              <a:rPr lang="ro-RO" sz="1200" i="1" dirty="0" smtClean="0"/>
              <a:t>	Centrul  de zi Copăcelu </a:t>
            </a:r>
            <a:r>
              <a:rPr lang="ro-RO" sz="1200" dirty="0" smtClean="0"/>
              <a:t>sprijina organizarea meselor festive pentru sarbatorirea zilelor de nastere ale copiilor cu prioritate in propria familie. De asemenea organizeaza serbări cu prilejul sarbatorilor (Craciun, Paste, Ziua Mamei, Ziua Copilului). In cadrul centrului de zi sunt oferite copilului numeroase activitati sau situatii de invatare si de dezvoltare a deprinderilor de viata independenta corespunzatoare vârstei. Activitatile educationale se desfasoara individual sau in grupuri mici de copii, tinand cont de varsta copiilor si de achizitiile pe care le au.</a:t>
            </a:r>
          </a:p>
          <a:p>
            <a:pPr algn="just" eaLnBrk="1" hangingPunct="1">
              <a:lnSpc>
                <a:spcPct val="80000"/>
              </a:lnSpc>
              <a:buFont typeface="Wingdings" pitchFamily="2" charset="2"/>
              <a:buNone/>
            </a:pPr>
            <a:endParaRPr lang="ro-RO" sz="1200" i="1" dirty="0" smtClean="0"/>
          </a:p>
          <a:p>
            <a:pPr algn="just" eaLnBrk="1" hangingPunct="1">
              <a:lnSpc>
                <a:spcPct val="80000"/>
              </a:lnSpc>
              <a:buFont typeface="Wingdings" pitchFamily="2" charset="2"/>
              <a:buNone/>
            </a:pPr>
            <a:r>
              <a:rPr lang="ro-RO" sz="1200" i="1" dirty="0" smtClean="0"/>
              <a:t>	Centrul de zi</a:t>
            </a:r>
            <a:r>
              <a:rPr lang="ro-RO" sz="1200" dirty="0" smtClean="0"/>
              <a:t> Copacelu este singurul de acest gen care functioneaza in zona municipiului Ramnicu Valcea. Dupa o  perioada de 6 ani de functionare centrul de zi se impune ca referinta pentru genul de servicii pe care il ofera.</a:t>
            </a:r>
            <a:r>
              <a:rPr lang="en-US" sz="1200" dirty="0" smtClean="0"/>
              <a:t> </a:t>
            </a:r>
          </a:p>
        </p:txBody>
      </p:sp>
      <p:pic>
        <p:nvPicPr>
          <p:cNvPr id="1029" name="Picture 59" descr="08"/>
          <p:cNvPicPr>
            <a:picLocks noGrp="1" noChangeAspect="1" noChangeArrowheads="1"/>
          </p:cNvPicPr>
          <p:nvPr>
            <p:ph sz="quarter" idx="2"/>
          </p:nvPr>
        </p:nvPicPr>
        <p:blipFill>
          <a:blip r:embed="rId3" cstate="print"/>
          <a:srcRect/>
          <a:stretch>
            <a:fillRect/>
          </a:stretch>
        </p:blipFill>
        <p:spPr>
          <a:xfrm>
            <a:off x="5438105" y="2636912"/>
            <a:ext cx="3578225" cy="2214562"/>
          </a:xfrm>
        </p:spPr>
      </p:pic>
      <p:pic>
        <p:nvPicPr>
          <p:cNvPr id="1030" name="Picture 5" descr="sigla ipi"/>
          <p:cNvPicPr>
            <a:picLocks noChangeAspect="1" noChangeArrowheads="1"/>
          </p:cNvPicPr>
          <p:nvPr/>
        </p:nvPicPr>
        <p:blipFill>
          <a:blip r:embed="rId4" cstate="print"/>
          <a:srcRect/>
          <a:stretch>
            <a:fillRect/>
          </a:stretch>
        </p:blipFill>
        <p:spPr bwMode="auto">
          <a:xfrm>
            <a:off x="7605713" y="115888"/>
            <a:ext cx="1982787" cy="1120775"/>
          </a:xfrm>
          <a:prstGeom prst="rect">
            <a:avLst/>
          </a:prstGeom>
          <a:noFill/>
          <a:ln w="9525">
            <a:noFill/>
            <a:miter lim="800000"/>
            <a:headEnd/>
            <a:tailEnd/>
          </a:ln>
        </p:spPr>
      </p:pic>
      <p:sp>
        <p:nvSpPr>
          <p:cNvPr id="1031" name="Text Box 6"/>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1032" name="Text Box 7"/>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033" name="Text Box 8"/>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dirty="0">
                <a:hlinkClick r:id="rId5"/>
              </a:rPr>
              <a:t>www.ipi.ro</a:t>
            </a:r>
            <a:r>
              <a:rPr lang="ro-RO" sz="1200" dirty="0"/>
              <a:t> </a:t>
            </a:r>
            <a:endParaRPr lang="en-US" sz="1200" dirty="0"/>
          </a:p>
        </p:txBody>
      </p:sp>
    </p:spTree>
  </p:cSld>
  <p:clrMapOvr>
    <a:masterClrMapping/>
  </p:clrMapOvr>
  <p:transition spd="slow">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sz="quarter"/>
          </p:nvPr>
        </p:nvSpPr>
        <p:spPr>
          <a:xfrm>
            <a:off x="508000" y="1343025"/>
            <a:ext cx="8915400" cy="285750"/>
          </a:xfrm>
        </p:spPr>
        <p:txBody>
          <a:bodyPr rtlCol="0">
            <a:normAutofit fontScale="90000"/>
          </a:bodyPr>
          <a:lstStyle/>
          <a:p>
            <a:pPr eaLnBrk="1" fontAlgn="auto" hangingPunct="1">
              <a:spcAft>
                <a:spcPts val="0"/>
              </a:spcAft>
              <a:defRPr/>
            </a:pPr>
            <a:r>
              <a:rPr lang="ro-RO" sz="1800" b="1" i="1" smtClean="0"/>
              <a:t>Centrul de zi Copăcelu Râmnicu Vâlcea</a:t>
            </a:r>
            <a:endParaRPr lang="en-US" sz="1800" b="1" i="1" smtClean="0"/>
          </a:p>
        </p:txBody>
      </p:sp>
      <p:pic>
        <p:nvPicPr>
          <p:cNvPr id="16387" name="Picture 33" descr="foto sera si tir austria 053"/>
          <p:cNvPicPr>
            <a:picLocks noGrp="1" noChangeAspect="1" noChangeArrowheads="1"/>
          </p:cNvPicPr>
          <p:nvPr>
            <p:ph sz="quarter" idx="1"/>
          </p:nvPr>
        </p:nvPicPr>
        <p:blipFill>
          <a:blip r:embed="rId3" cstate="print"/>
          <a:srcRect/>
          <a:stretch>
            <a:fillRect/>
          </a:stretch>
        </p:blipFill>
        <p:spPr>
          <a:xfrm>
            <a:off x="1503363" y="1785938"/>
            <a:ext cx="3065462" cy="2138362"/>
          </a:xfrm>
        </p:spPr>
      </p:pic>
      <p:pic>
        <p:nvPicPr>
          <p:cNvPr id="16388" name="Picture 29" descr="08"/>
          <p:cNvPicPr>
            <a:picLocks noGrp="1" noChangeAspect="1" noChangeArrowheads="1"/>
          </p:cNvPicPr>
          <p:nvPr>
            <p:ph sz="quarter" idx="2"/>
          </p:nvPr>
        </p:nvPicPr>
        <p:blipFill>
          <a:blip r:embed="rId4" cstate="print"/>
          <a:srcRect/>
          <a:stretch>
            <a:fillRect/>
          </a:stretch>
        </p:blipFill>
        <p:spPr>
          <a:xfrm>
            <a:off x="5922963" y="1785938"/>
            <a:ext cx="3065462" cy="2138362"/>
          </a:xfrm>
        </p:spPr>
      </p:pic>
      <p:pic>
        <p:nvPicPr>
          <p:cNvPr id="16389" name="Picture 30" descr="PIC00009"/>
          <p:cNvPicPr>
            <a:picLocks noGrp="1" noChangeAspect="1" noChangeArrowheads="1"/>
          </p:cNvPicPr>
          <p:nvPr>
            <p:ph sz="quarter" idx="3"/>
          </p:nvPr>
        </p:nvPicPr>
        <p:blipFill>
          <a:blip r:embed="rId5" cstate="print"/>
          <a:srcRect/>
          <a:stretch>
            <a:fillRect/>
          </a:stretch>
        </p:blipFill>
        <p:spPr>
          <a:xfrm>
            <a:off x="1498600" y="4070350"/>
            <a:ext cx="3074988" cy="2144713"/>
          </a:xfrm>
        </p:spPr>
      </p:pic>
      <p:pic>
        <p:nvPicPr>
          <p:cNvPr id="16390" name="Picture 34" descr="__6_00069"/>
          <p:cNvPicPr>
            <a:picLocks noGrp="1" noChangeAspect="1" noChangeArrowheads="1"/>
          </p:cNvPicPr>
          <p:nvPr>
            <p:ph sz="quarter" idx="4"/>
          </p:nvPr>
        </p:nvPicPr>
        <p:blipFill>
          <a:blip r:embed="rId6" cstate="print"/>
          <a:srcRect/>
          <a:stretch>
            <a:fillRect/>
          </a:stretch>
        </p:blipFill>
        <p:spPr>
          <a:xfrm>
            <a:off x="5888038" y="4149725"/>
            <a:ext cx="3121025" cy="2065338"/>
          </a:xfrm>
        </p:spPr>
      </p:pic>
      <p:pic>
        <p:nvPicPr>
          <p:cNvPr id="16391" name="Picture 7" descr="sigla ipi"/>
          <p:cNvPicPr>
            <a:picLocks noChangeAspect="1" noChangeArrowheads="1"/>
          </p:cNvPicPr>
          <p:nvPr/>
        </p:nvPicPr>
        <p:blipFill>
          <a:blip r:embed="rId7" cstate="print"/>
          <a:srcRect/>
          <a:stretch>
            <a:fillRect/>
          </a:stretch>
        </p:blipFill>
        <p:spPr bwMode="auto">
          <a:xfrm>
            <a:off x="7605713" y="115888"/>
            <a:ext cx="1982787" cy="1120775"/>
          </a:xfrm>
          <a:prstGeom prst="rect">
            <a:avLst/>
          </a:prstGeom>
          <a:noFill/>
          <a:ln w="9525">
            <a:noFill/>
            <a:miter lim="800000"/>
            <a:headEnd/>
            <a:tailEnd/>
          </a:ln>
        </p:spPr>
      </p:pic>
      <p:sp>
        <p:nvSpPr>
          <p:cNvPr id="16392" name="Text Box 8"/>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16393" name="Text Box 9"/>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6394" name="Text Box 10"/>
          <p:cNvSpPr txBox="1">
            <a:spLocks noChangeArrowheads="1"/>
          </p:cNvSpPr>
          <p:nvPr/>
        </p:nvSpPr>
        <p:spPr bwMode="auto">
          <a:xfrm>
            <a:off x="974725" y="6381750"/>
            <a:ext cx="8347075" cy="276225"/>
          </a:xfrm>
          <a:prstGeom prst="rect">
            <a:avLst/>
          </a:prstGeom>
          <a:noFill/>
          <a:ln w="9525">
            <a:noFill/>
            <a:miter lim="800000"/>
            <a:headEnd/>
            <a:tailEnd/>
          </a:ln>
        </p:spPr>
        <p:txBody>
          <a:bodyPr>
            <a:spAutoFit/>
          </a:bodyPr>
          <a:lstStyle/>
          <a:p>
            <a:pPr algn="ctr"/>
            <a:r>
              <a:rPr lang="ro-RO" sz="1200" b="1" i="1">
                <a:hlinkClick r:id="rId8"/>
              </a:rPr>
              <a:t>www.ipi.ro</a:t>
            </a:r>
            <a:r>
              <a:rPr lang="ro-RO" sz="1200"/>
              <a:t> </a:t>
            </a:r>
            <a:endParaRPr lang="en-US" sz="1200"/>
          </a:p>
        </p:txBody>
      </p:sp>
    </p:spTree>
  </p:cSld>
  <p:clrMapOvr>
    <a:masterClrMapping/>
  </p:clrMapOvr>
  <p:transition spd="slow">
    <p:push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Rot="1" noChangeArrowheads="1"/>
          </p:cNvSpPr>
          <p:nvPr>
            <p:ph type="title"/>
          </p:nvPr>
        </p:nvSpPr>
        <p:spPr>
          <a:xfrm>
            <a:off x="2144713" y="1125538"/>
            <a:ext cx="5616575" cy="215900"/>
          </a:xfrm>
        </p:spPr>
        <p:txBody>
          <a:bodyPr rtlCol="0">
            <a:normAutofit fontScale="90000"/>
          </a:bodyPr>
          <a:lstStyle/>
          <a:p>
            <a:pPr eaLnBrk="1" fontAlgn="auto" hangingPunct="1">
              <a:spcAft>
                <a:spcPts val="0"/>
              </a:spcAft>
              <a:defRPr/>
            </a:pPr>
            <a:r>
              <a:rPr lang="ro-RO" sz="1800" b="1" i="1" smtClean="0"/>
              <a:t>Proiecte actuale ale Fundaţiei Inimă pentru Inimă</a:t>
            </a:r>
            <a:endParaRPr lang="en-US" sz="1800" b="1" i="1" smtClean="0"/>
          </a:p>
        </p:txBody>
      </p:sp>
      <p:pic>
        <p:nvPicPr>
          <p:cNvPr id="2052" name="Picture 22" descr="centru%20de%20zi%20Macin%20719"/>
          <p:cNvPicPr>
            <a:picLocks noGrp="1" noChangeAspect="1" noChangeArrowheads="1"/>
          </p:cNvPicPr>
          <p:nvPr>
            <p:ph sz="quarter" idx="2"/>
          </p:nvPr>
        </p:nvPicPr>
        <p:blipFill>
          <a:blip r:embed="rId3" cstate="print"/>
          <a:srcRect/>
          <a:stretch>
            <a:fillRect/>
          </a:stretch>
        </p:blipFill>
        <p:spPr>
          <a:xfrm>
            <a:off x="848544" y="2276872"/>
            <a:ext cx="3509963" cy="2646362"/>
          </a:xfrm>
        </p:spPr>
      </p:pic>
      <p:sp>
        <p:nvSpPr>
          <p:cNvPr id="2053" name="Rectangle 21"/>
          <p:cNvSpPr>
            <a:spLocks noGrp="1" noRot="1" noChangeArrowheads="1"/>
          </p:cNvSpPr>
          <p:nvPr>
            <p:ph type="body" sz="half" idx="3"/>
          </p:nvPr>
        </p:nvSpPr>
        <p:spPr>
          <a:xfrm>
            <a:off x="5030788" y="1357313"/>
            <a:ext cx="4757737" cy="5286375"/>
          </a:xfrm>
        </p:spPr>
        <p:txBody>
          <a:bodyPr/>
          <a:lstStyle/>
          <a:p>
            <a:pPr algn="just" eaLnBrk="1" hangingPunct="1">
              <a:lnSpc>
                <a:spcPct val="80000"/>
              </a:lnSpc>
              <a:buFont typeface="Wingdings" pitchFamily="2" charset="2"/>
              <a:buNone/>
            </a:pPr>
            <a:r>
              <a:rPr lang="ro-RO" sz="1600" b="1" i="1" u="sng" dirty="0" smtClean="0"/>
              <a:t>Centrul de zi Măcin, judetul Tulcea</a:t>
            </a:r>
          </a:p>
          <a:p>
            <a:pPr algn="just" eaLnBrk="1" hangingPunct="1">
              <a:lnSpc>
                <a:spcPct val="80000"/>
              </a:lnSpc>
              <a:buFont typeface="Wingdings" pitchFamily="2" charset="2"/>
              <a:buNone/>
            </a:pPr>
            <a:r>
              <a:rPr lang="ro-RO" sz="1100" i="1" dirty="0" smtClean="0"/>
              <a:t>	</a:t>
            </a:r>
            <a:r>
              <a:rPr lang="ro-RO" sz="1100" b="1" i="1" dirty="0" smtClean="0"/>
              <a:t>Centrul de zi Macin</a:t>
            </a:r>
            <a:r>
              <a:rPr lang="ro-RO" sz="1100" b="1" dirty="0" smtClean="0"/>
              <a:t> </a:t>
            </a:r>
            <a:r>
              <a:rPr lang="it-IT" sz="1100" b="1" dirty="0" smtClean="0"/>
              <a:t>ajuta la dezvoltarea</a:t>
            </a:r>
            <a:r>
              <a:rPr lang="ro-RO" sz="1100" b="1" dirty="0" smtClean="0"/>
              <a:t> r</a:t>
            </a:r>
            <a:r>
              <a:rPr lang="it-IT" sz="1100" b="1" dirty="0" smtClean="0"/>
              <a:t>etelei</a:t>
            </a:r>
            <a:r>
              <a:rPr lang="ro-RO" sz="1100" b="1" dirty="0" smtClean="0"/>
              <a:t> </a:t>
            </a:r>
            <a:r>
              <a:rPr lang="it-IT" sz="1100" b="1" dirty="0" smtClean="0"/>
              <a:t>de</a:t>
            </a:r>
            <a:r>
              <a:rPr lang="ro-RO" sz="1100" b="1" dirty="0" smtClean="0"/>
              <a:t> s</a:t>
            </a:r>
            <a:r>
              <a:rPr lang="it-IT" sz="1100" b="1" dirty="0" smtClean="0"/>
              <a:t>ervicii sociale </a:t>
            </a:r>
            <a:r>
              <a:rPr lang="ro-RO" sz="1100" b="1" dirty="0" smtClean="0"/>
              <a:t>o</a:t>
            </a:r>
            <a:r>
              <a:rPr lang="it-IT" sz="1100" b="1" dirty="0" smtClean="0"/>
              <a:t>ferite grupurilor</a:t>
            </a:r>
            <a:r>
              <a:rPr lang="ro-RO" sz="1100" b="1" dirty="0" smtClean="0"/>
              <a:t> </a:t>
            </a:r>
            <a:r>
              <a:rPr lang="it-IT" sz="1100" b="1" dirty="0" smtClean="0"/>
              <a:t> vulnerabile, in speta</a:t>
            </a:r>
            <a:r>
              <a:rPr lang="ro-RO" sz="1100" b="1" dirty="0" smtClean="0"/>
              <a:t> a </a:t>
            </a:r>
            <a:r>
              <a:rPr lang="it-IT" sz="1100" b="1" dirty="0" smtClean="0"/>
              <a:t>copii</a:t>
            </a:r>
            <a:r>
              <a:rPr lang="ro-RO" sz="1100" b="1" dirty="0" smtClean="0"/>
              <a:t>lor</a:t>
            </a:r>
            <a:r>
              <a:rPr lang="it-IT" sz="1100" b="1" dirty="0" smtClean="0"/>
              <a:t> aflati in situatie de risc de abandon. Dezvoltarea acestor servicii sociale comunitare reprezinta un sistem</a:t>
            </a:r>
            <a:r>
              <a:rPr lang="ro-RO" sz="1100" b="1" dirty="0" smtClean="0"/>
              <a:t> </a:t>
            </a:r>
            <a:r>
              <a:rPr lang="it-IT" sz="1100" b="1" dirty="0" smtClean="0"/>
              <a:t>alternativ pentru </a:t>
            </a:r>
            <a:r>
              <a:rPr lang="ro-RO" sz="1100" b="1" dirty="0" smtClean="0"/>
              <a:t>i</a:t>
            </a:r>
            <a:r>
              <a:rPr lang="it-IT" sz="1100" b="1" dirty="0" smtClean="0"/>
              <a:t>nstitutionalizare si o</a:t>
            </a:r>
            <a:r>
              <a:rPr lang="ro-RO" sz="1100" b="1" dirty="0" smtClean="0"/>
              <a:t> </a:t>
            </a:r>
            <a:r>
              <a:rPr lang="it-IT" sz="1100" b="1" dirty="0" smtClean="0"/>
              <a:t> conditie pentru a respecta dreptul fiecarui copil de a</a:t>
            </a:r>
            <a:r>
              <a:rPr lang="ro-RO" sz="1100" b="1" dirty="0" smtClean="0"/>
              <a:t> </a:t>
            </a:r>
            <a:r>
              <a:rPr lang="it-IT" sz="1100" b="1" dirty="0" smtClean="0"/>
              <a:t> creste si a se dezvolta in propria familie.</a:t>
            </a:r>
            <a:r>
              <a:rPr lang="ro-RO" sz="1100" b="1" dirty="0" smtClean="0"/>
              <a:t> </a:t>
            </a:r>
            <a:r>
              <a:rPr lang="ro-RO" sz="1100" b="1" i="1" dirty="0" smtClean="0"/>
              <a:t>Grupul tinta</a:t>
            </a:r>
            <a:r>
              <a:rPr lang="ro-RO" sz="1100" b="1" dirty="0" smtClean="0"/>
              <a:t> este constituit de copii cu varste  cuprinse intre 3-7 ani, provenind din  familii  aflate in situatii de risc social , cu  domiciliul/rezidenta pe raza orasului  Macin (</a:t>
            </a:r>
            <a:r>
              <a:rPr lang="it-IT" sz="1100" b="1" dirty="0" smtClean="0"/>
              <a:t>famili</a:t>
            </a:r>
            <a:r>
              <a:rPr lang="ro-RO" sz="1100" b="1" dirty="0" smtClean="0"/>
              <a:t>e</a:t>
            </a:r>
            <a:r>
              <a:rPr lang="it-IT" sz="1100" b="1" dirty="0" smtClean="0"/>
              <a:t> monoparentala,</a:t>
            </a:r>
            <a:r>
              <a:rPr lang="ro-RO" sz="1100" b="1" dirty="0" smtClean="0"/>
              <a:t> </a:t>
            </a:r>
            <a:r>
              <a:rPr lang="it-IT" sz="1100" b="1" dirty="0" smtClean="0"/>
              <a:t>familia cu probleme</a:t>
            </a:r>
            <a:r>
              <a:rPr lang="ro-RO" sz="1100" b="1" dirty="0" smtClean="0"/>
              <a:t> </a:t>
            </a:r>
            <a:r>
              <a:rPr lang="it-IT" sz="1100" b="1" dirty="0" smtClean="0"/>
              <a:t>sociale si economice, </a:t>
            </a:r>
            <a:r>
              <a:rPr lang="ro-RO" sz="1100" b="1" dirty="0" smtClean="0"/>
              <a:t>familii cu multi copii, familii sarace de rromi). </a:t>
            </a:r>
            <a:r>
              <a:rPr lang="ro-RO" sz="1100" b="1" i="1" dirty="0" smtClean="0"/>
              <a:t>Activitatile</a:t>
            </a:r>
            <a:r>
              <a:rPr lang="ro-RO" sz="1100" b="1" dirty="0" smtClean="0"/>
              <a:t> desfasurate in cadrul Centrului de zi:</a:t>
            </a:r>
          </a:p>
          <a:p>
            <a:pPr algn="just" eaLnBrk="1" hangingPunct="1">
              <a:lnSpc>
                <a:spcPct val="80000"/>
              </a:lnSpc>
            </a:pPr>
            <a:r>
              <a:rPr lang="it-IT" sz="1100" b="1" dirty="0" smtClean="0"/>
              <a:t>ajutor nutritional;</a:t>
            </a:r>
            <a:endParaRPr lang="ro-RO" sz="1100" b="1" dirty="0" smtClean="0"/>
          </a:p>
          <a:p>
            <a:pPr algn="just" eaLnBrk="1" hangingPunct="1">
              <a:lnSpc>
                <a:spcPct val="80000"/>
              </a:lnSpc>
            </a:pPr>
            <a:r>
              <a:rPr lang="it-IT" sz="1100" b="1" dirty="0" smtClean="0"/>
              <a:t>ingrijire si supraveghere pe timpul zilei</a:t>
            </a:r>
            <a:endParaRPr lang="ro-RO" sz="1100" b="1" dirty="0" smtClean="0"/>
          </a:p>
          <a:p>
            <a:pPr algn="just" eaLnBrk="1" hangingPunct="1">
              <a:lnSpc>
                <a:spcPct val="80000"/>
              </a:lnSpc>
            </a:pPr>
            <a:r>
              <a:rPr lang="it-IT" sz="1100" b="1" dirty="0" smtClean="0"/>
              <a:t>cresterea interesului copilului pentru cunostinte noi, prin desfasurarea de activitati</a:t>
            </a:r>
            <a:r>
              <a:rPr lang="ro-RO" sz="1100" b="1" dirty="0" smtClean="0"/>
              <a:t> </a:t>
            </a:r>
            <a:r>
              <a:rPr lang="it-IT" sz="1100" b="1" dirty="0" smtClean="0"/>
              <a:t>educativ-recreative;</a:t>
            </a:r>
            <a:endParaRPr lang="en-US" sz="1100" b="1" dirty="0" smtClean="0"/>
          </a:p>
          <a:p>
            <a:pPr algn="just" eaLnBrk="1" hangingPunct="1">
              <a:lnSpc>
                <a:spcPct val="80000"/>
              </a:lnSpc>
            </a:pPr>
            <a:r>
              <a:rPr lang="it-IT" sz="1100" b="1" dirty="0" smtClean="0"/>
              <a:t>formarea si dezvoltarea aptitudinilor</a:t>
            </a:r>
            <a:r>
              <a:rPr lang="ro-RO" sz="1100" b="1" dirty="0" smtClean="0"/>
              <a:t> </a:t>
            </a:r>
            <a:r>
              <a:rPr lang="it-IT" sz="1100" b="1" dirty="0" smtClean="0"/>
              <a:t>de comunicare;</a:t>
            </a:r>
            <a:endParaRPr lang="ro-RO" sz="1100" b="1" dirty="0" smtClean="0"/>
          </a:p>
          <a:p>
            <a:pPr algn="just" eaLnBrk="1" hangingPunct="1">
              <a:lnSpc>
                <a:spcPct val="80000"/>
              </a:lnSpc>
            </a:pPr>
            <a:r>
              <a:rPr lang="it-IT" sz="1100" b="1" dirty="0" smtClean="0"/>
              <a:t>stimularea exprimarii libere a opiniei copilului</a:t>
            </a:r>
            <a:endParaRPr lang="ro-RO" sz="1100" b="1" dirty="0" smtClean="0"/>
          </a:p>
          <a:p>
            <a:pPr algn="just" eaLnBrk="1" hangingPunct="1">
              <a:lnSpc>
                <a:spcPct val="80000"/>
              </a:lnSpc>
            </a:pPr>
            <a:r>
              <a:rPr lang="it-IT" sz="1100" b="1" dirty="0" smtClean="0"/>
              <a:t>descoperirea si in curajarea exersarii aptitudinilor, abilitatilor de care dispune.</a:t>
            </a:r>
            <a:endParaRPr lang="ro-RO" sz="1100" b="1" dirty="0" smtClean="0"/>
          </a:p>
          <a:p>
            <a:pPr algn="just" eaLnBrk="1" hangingPunct="1">
              <a:lnSpc>
                <a:spcPct val="80000"/>
              </a:lnSpc>
            </a:pPr>
            <a:r>
              <a:rPr lang="ro-RO" sz="1100" b="1" dirty="0" smtClean="0"/>
              <a:t>Proiectul este sustinut de Asociatia “Cuore per Cuore”, Italia si 7 primarii din provincia Milano, coordonate de primaria Sedriano din Italia.</a:t>
            </a:r>
          </a:p>
          <a:p>
            <a:pPr algn="just" eaLnBrk="1" hangingPunct="1">
              <a:lnSpc>
                <a:spcPct val="80000"/>
              </a:lnSpc>
              <a:buFont typeface="Wingdings" pitchFamily="2" charset="2"/>
              <a:buNone/>
            </a:pPr>
            <a:r>
              <a:rPr lang="ro-RO" sz="1100" b="1" dirty="0" smtClean="0"/>
              <a:t>	Centrul de zi Măcin </a:t>
            </a:r>
            <a:r>
              <a:rPr lang="en-US" sz="1100" b="1" dirty="0" err="1" smtClean="0"/>
              <a:t>initiaza</a:t>
            </a:r>
            <a:r>
              <a:rPr lang="en-US" sz="1100" b="1" dirty="0" smtClean="0"/>
              <a:t> </a:t>
            </a:r>
            <a:r>
              <a:rPr lang="en-US" sz="1100" b="1" dirty="0" err="1" smtClean="0"/>
              <a:t>si</a:t>
            </a:r>
            <a:r>
              <a:rPr lang="en-US" sz="1100" b="1" dirty="0" smtClean="0"/>
              <a:t> </a:t>
            </a:r>
            <a:r>
              <a:rPr lang="en-US" sz="1100" b="1" dirty="0" err="1" smtClean="0"/>
              <a:t>organizeaza</a:t>
            </a:r>
            <a:r>
              <a:rPr lang="en-US" sz="1100" b="1" dirty="0" smtClean="0"/>
              <a:t> </a:t>
            </a:r>
            <a:r>
              <a:rPr lang="en-US" sz="1100" b="1" dirty="0" err="1" smtClean="0"/>
              <a:t>actiuni</a:t>
            </a:r>
            <a:r>
              <a:rPr lang="en-US" sz="1100" b="1" dirty="0" smtClean="0"/>
              <a:t> de </a:t>
            </a:r>
            <a:r>
              <a:rPr lang="en-US" sz="1100" b="1" dirty="0" err="1" smtClean="0"/>
              <a:t>informare</a:t>
            </a:r>
            <a:r>
              <a:rPr lang="en-US" sz="1100" b="1" dirty="0" smtClean="0"/>
              <a:t> a </a:t>
            </a:r>
            <a:r>
              <a:rPr lang="en-US" sz="1100" b="1" dirty="0" err="1" smtClean="0"/>
              <a:t>comunitatii</a:t>
            </a:r>
            <a:r>
              <a:rPr lang="en-US" sz="1100" b="1" dirty="0" smtClean="0"/>
              <a:t> in </a:t>
            </a:r>
            <a:r>
              <a:rPr lang="en-US" sz="1100" b="1" dirty="0" err="1" smtClean="0"/>
              <a:t>ceea</a:t>
            </a:r>
            <a:r>
              <a:rPr lang="en-US" sz="1100" b="1" dirty="0" smtClean="0"/>
              <a:t> </a:t>
            </a:r>
            <a:r>
              <a:rPr lang="en-US" sz="1100" b="1" dirty="0" err="1" smtClean="0"/>
              <a:t>ce</a:t>
            </a:r>
            <a:r>
              <a:rPr lang="en-US" sz="1100" b="1" dirty="0" smtClean="0"/>
              <a:t> </a:t>
            </a:r>
            <a:r>
              <a:rPr lang="en-US" sz="1100" b="1" dirty="0" err="1" smtClean="0"/>
              <a:t>priveste</a:t>
            </a:r>
            <a:r>
              <a:rPr lang="en-US" sz="1100" b="1" dirty="0" smtClean="0"/>
              <a:t> </a:t>
            </a:r>
            <a:r>
              <a:rPr lang="en-US" sz="1100" b="1" dirty="0" err="1" smtClean="0"/>
              <a:t>serviciile</a:t>
            </a:r>
            <a:r>
              <a:rPr lang="ro-RO" sz="1100" b="1" dirty="0" smtClean="0"/>
              <a:t> </a:t>
            </a:r>
            <a:r>
              <a:rPr lang="en-US" sz="1100" b="1" dirty="0" err="1" smtClean="0"/>
              <a:t>oferite</a:t>
            </a:r>
            <a:r>
              <a:rPr lang="en-US" sz="1100" b="1" dirty="0" smtClean="0"/>
              <a:t>, </a:t>
            </a:r>
            <a:r>
              <a:rPr lang="en-US" sz="1100" b="1" dirty="0" err="1" smtClean="0"/>
              <a:t>rolul</a:t>
            </a:r>
            <a:r>
              <a:rPr lang="en-US" sz="1100" b="1" dirty="0" smtClean="0"/>
              <a:t> s</a:t>
            </a:r>
            <a:r>
              <a:rPr lang="ro-RO" sz="1100" b="1" dirty="0" smtClean="0"/>
              <a:t>ă</a:t>
            </a:r>
            <a:r>
              <a:rPr lang="en-US" sz="1100" b="1" dirty="0" smtClean="0"/>
              <a:t>u in </a:t>
            </a:r>
            <a:r>
              <a:rPr lang="en-US" sz="1100" b="1" dirty="0" err="1" smtClean="0"/>
              <a:t>comunitate</a:t>
            </a:r>
            <a:r>
              <a:rPr lang="en-US" sz="1100" b="1" dirty="0" smtClean="0"/>
              <a:t>, </a:t>
            </a:r>
            <a:r>
              <a:rPr lang="en-US" sz="1100" b="1" dirty="0" err="1" smtClean="0"/>
              <a:t>accesarea</a:t>
            </a:r>
            <a:r>
              <a:rPr lang="en-US" sz="1100" b="1" dirty="0" smtClean="0"/>
              <a:t> </a:t>
            </a:r>
            <a:r>
              <a:rPr lang="en-US" sz="1100" b="1" dirty="0" err="1" smtClean="0"/>
              <a:t>si</a:t>
            </a:r>
            <a:r>
              <a:rPr lang="en-US" sz="1100" b="1" dirty="0" smtClean="0"/>
              <a:t> </a:t>
            </a:r>
            <a:r>
              <a:rPr lang="en-US" sz="1100" b="1" dirty="0" err="1" smtClean="0"/>
              <a:t>modul</a:t>
            </a:r>
            <a:r>
              <a:rPr lang="en-US" sz="1100" b="1" dirty="0" smtClean="0"/>
              <a:t> de </a:t>
            </a:r>
            <a:r>
              <a:rPr lang="en-US" sz="1100" b="1" dirty="0" err="1" smtClean="0"/>
              <a:t>functionare</a:t>
            </a:r>
            <a:r>
              <a:rPr lang="en-US" sz="1100" b="1" dirty="0" smtClean="0"/>
              <a:t>, </a:t>
            </a:r>
            <a:r>
              <a:rPr lang="en-US" sz="1100" b="1" dirty="0" err="1" smtClean="0"/>
              <a:t>precum</a:t>
            </a:r>
            <a:r>
              <a:rPr lang="en-US" sz="1100" b="1" dirty="0" smtClean="0"/>
              <a:t> </a:t>
            </a:r>
            <a:r>
              <a:rPr lang="en-US" sz="1100" b="1" dirty="0" err="1" smtClean="0"/>
              <a:t>si</a:t>
            </a:r>
            <a:r>
              <a:rPr lang="en-US" sz="1100" b="1" dirty="0" smtClean="0"/>
              <a:t> </a:t>
            </a:r>
            <a:r>
              <a:rPr lang="en-US" sz="1100" b="1" dirty="0" err="1" smtClean="0"/>
              <a:t>importanta</a:t>
            </a:r>
            <a:r>
              <a:rPr lang="ro-RO" sz="1100" b="1" dirty="0" smtClean="0"/>
              <a:t> </a:t>
            </a:r>
            <a:r>
              <a:rPr lang="en-US" sz="1100" b="1" dirty="0" err="1" smtClean="0"/>
              <a:t>existentei</a:t>
            </a:r>
            <a:r>
              <a:rPr lang="en-US" sz="1100" b="1" dirty="0" smtClean="0"/>
              <a:t> </a:t>
            </a:r>
            <a:r>
              <a:rPr lang="en-US" sz="1100" b="1" dirty="0" err="1" smtClean="0"/>
              <a:t>acestor</a:t>
            </a:r>
            <a:r>
              <a:rPr lang="en-US" sz="1100" b="1" dirty="0" smtClean="0"/>
              <a:t> </a:t>
            </a:r>
            <a:r>
              <a:rPr lang="en-US" sz="1100" b="1" dirty="0" err="1" smtClean="0"/>
              <a:t>servicii</a:t>
            </a:r>
            <a:r>
              <a:rPr lang="en-US" sz="1100" b="1" dirty="0" smtClean="0"/>
              <a:t> </a:t>
            </a:r>
            <a:r>
              <a:rPr lang="en-US" sz="1100" b="1" dirty="0" err="1" smtClean="0"/>
              <a:t>pentru</a:t>
            </a:r>
            <a:r>
              <a:rPr lang="en-US" sz="1100" b="1" dirty="0" smtClean="0"/>
              <a:t> </a:t>
            </a:r>
            <a:r>
              <a:rPr lang="en-US" sz="1100" b="1" dirty="0" err="1" smtClean="0"/>
              <a:t>copiii</a:t>
            </a:r>
            <a:r>
              <a:rPr lang="en-US" sz="1100" b="1" dirty="0" smtClean="0"/>
              <a:t> din </a:t>
            </a:r>
            <a:r>
              <a:rPr lang="en-US" sz="1100" b="1" dirty="0" err="1" smtClean="0"/>
              <a:t>comunitate</a:t>
            </a:r>
            <a:r>
              <a:rPr lang="en-US" sz="1100" b="1" dirty="0" smtClean="0"/>
              <a:t> </a:t>
            </a:r>
            <a:r>
              <a:rPr lang="en-US" sz="1100" b="1" dirty="0" err="1" smtClean="0"/>
              <a:t>si</a:t>
            </a:r>
            <a:r>
              <a:rPr lang="en-US" sz="1100" b="1" dirty="0" smtClean="0"/>
              <a:t> </a:t>
            </a:r>
            <a:r>
              <a:rPr lang="en-US" sz="1100" b="1" dirty="0" err="1" smtClean="0"/>
              <a:t>familiile</a:t>
            </a:r>
            <a:r>
              <a:rPr lang="en-US" sz="1100" b="1" dirty="0" smtClean="0"/>
              <a:t> </a:t>
            </a:r>
            <a:r>
              <a:rPr lang="en-US" sz="1100" b="1" dirty="0" err="1" smtClean="0"/>
              <a:t>acestora</a:t>
            </a:r>
            <a:r>
              <a:rPr lang="ro-RO" sz="1100" b="1" dirty="0" smtClean="0"/>
              <a:t>, </a:t>
            </a:r>
            <a:r>
              <a:rPr lang="en-US" sz="1100" b="1" dirty="0" err="1" smtClean="0"/>
              <a:t>sprijina</a:t>
            </a:r>
            <a:r>
              <a:rPr lang="en-US" sz="1100" b="1" dirty="0" smtClean="0"/>
              <a:t> </a:t>
            </a:r>
            <a:r>
              <a:rPr lang="en-US" sz="1100" b="1" dirty="0" err="1" smtClean="0"/>
              <a:t>organizarea</a:t>
            </a:r>
            <a:r>
              <a:rPr lang="en-US" sz="1100" b="1" dirty="0" smtClean="0"/>
              <a:t> de </a:t>
            </a:r>
            <a:r>
              <a:rPr lang="en-US" sz="1100" b="1" dirty="0" err="1" smtClean="0"/>
              <a:t>campanii</a:t>
            </a:r>
            <a:r>
              <a:rPr lang="en-US" sz="1100" b="1" dirty="0" smtClean="0"/>
              <a:t> </a:t>
            </a:r>
            <a:r>
              <a:rPr lang="en-US" sz="1100" b="1" dirty="0" err="1" smtClean="0"/>
              <a:t>pentru</a:t>
            </a:r>
            <a:r>
              <a:rPr lang="en-US" sz="1100" b="1" dirty="0" smtClean="0"/>
              <a:t> </a:t>
            </a:r>
            <a:r>
              <a:rPr lang="en-US" sz="1100" b="1" dirty="0" err="1" smtClean="0"/>
              <a:t>sensibilizarea</a:t>
            </a:r>
            <a:r>
              <a:rPr lang="en-US" sz="1100" b="1" dirty="0" smtClean="0"/>
              <a:t> </a:t>
            </a:r>
            <a:r>
              <a:rPr lang="en-US" sz="1100" b="1" dirty="0" err="1" smtClean="0"/>
              <a:t>comunitatii</a:t>
            </a:r>
            <a:r>
              <a:rPr lang="en-US" sz="1100" b="1" dirty="0" smtClean="0"/>
              <a:t> in </a:t>
            </a:r>
            <a:r>
              <a:rPr lang="en-US" sz="1100" b="1" dirty="0" err="1" smtClean="0"/>
              <a:t>vederea</a:t>
            </a:r>
            <a:r>
              <a:rPr lang="en-US" sz="1100" b="1" dirty="0" smtClean="0"/>
              <a:t> </a:t>
            </a:r>
            <a:r>
              <a:rPr lang="en-US" sz="1100" b="1" dirty="0" err="1" smtClean="0"/>
              <a:t>prevenirii</a:t>
            </a:r>
            <a:r>
              <a:rPr lang="ro-RO" sz="1100" b="1" dirty="0" smtClean="0"/>
              <a:t> </a:t>
            </a:r>
            <a:r>
              <a:rPr lang="en-US" sz="1100" b="1" dirty="0" err="1" smtClean="0"/>
              <a:t>abandonului</a:t>
            </a:r>
            <a:r>
              <a:rPr lang="en-US" sz="1100" b="1" dirty="0" smtClean="0"/>
              <a:t> </a:t>
            </a:r>
            <a:r>
              <a:rPr lang="en-US" sz="1100" b="1" dirty="0" err="1" smtClean="0"/>
              <a:t>si</a:t>
            </a:r>
            <a:r>
              <a:rPr lang="en-US" sz="1100" b="1" dirty="0" smtClean="0"/>
              <a:t> </a:t>
            </a:r>
            <a:r>
              <a:rPr lang="en-US" sz="1100" b="1" dirty="0" err="1" smtClean="0"/>
              <a:t>institutionalizarii</a:t>
            </a:r>
            <a:r>
              <a:rPr lang="en-US" sz="1100" b="1" dirty="0" smtClean="0"/>
              <a:t> </a:t>
            </a:r>
            <a:r>
              <a:rPr lang="en-US" sz="1100" b="1" dirty="0" err="1" smtClean="0"/>
              <a:t>copiilor</a:t>
            </a:r>
            <a:r>
              <a:rPr lang="en-US" sz="1100" b="1" dirty="0" smtClean="0"/>
              <a:t>, </a:t>
            </a:r>
            <a:r>
              <a:rPr lang="en-US" sz="1100" b="1" dirty="0" err="1" smtClean="0"/>
              <a:t>publica</a:t>
            </a:r>
            <a:r>
              <a:rPr lang="en-US" sz="1100" b="1" dirty="0" smtClean="0"/>
              <a:t> date </a:t>
            </a:r>
            <a:r>
              <a:rPr lang="en-US" sz="1100" b="1" dirty="0" err="1" smtClean="0"/>
              <a:t>relevante</a:t>
            </a:r>
            <a:r>
              <a:rPr lang="en-US" sz="1100" b="1" dirty="0" smtClean="0"/>
              <a:t> </a:t>
            </a:r>
            <a:r>
              <a:rPr lang="en-US" sz="1100" b="1" dirty="0" err="1" smtClean="0"/>
              <a:t>despre</a:t>
            </a:r>
            <a:r>
              <a:rPr lang="en-US" sz="1100" b="1" dirty="0" smtClean="0"/>
              <a:t> </a:t>
            </a:r>
            <a:r>
              <a:rPr lang="en-US" sz="1100" b="1" dirty="0" err="1" smtClean="0"/>
              <a:t>activitatea</a:t>
            </a:r>
            <a:r>
              <a:rPr lang="en-US" sz="1100" b="1" dirty="0" smtClean="0"/>
              <a:t> </a:t>
            </a:r>
            <a:r>
              <a:rPr lang="en-US" sz="1100" b="1" dirty="0" err="1" smtClean="0"/>
              <a:t>sa</a:t>
            </a:r>
            <a:r>
              <a:rPr lang="en-US" sz="1100" b="1" dirty="0" smtClean="0"/>
              <a:t> in</a:t>
            </a:r>
            <a:r>
              <a:rPr lang="ro-RO" sz="1100" b="1" dirty="0" smtClean="0"/>
              <a:t> </a:t>
            </a:r>
            <a:r>
              <a:rPr lang="en-US" sz="1100" b="1" dirty="0" smtClean="0"/>
              <a:t>mod periodic, </a:t>
            </a:r>
            <a:r>
              <a:rPr lang="en-US" sz="1100" b="1" dirty="0" err="1" smtClean="0"/>
              <a:t>asigura</a:t>
            </a:r>
            <a:r>
              <a:rPr lang="en-US" sz="1100" b="1" dirty="0" smtClean="0"/>
              <a:t> </a:t>
            </a:r>
            <a:r>
              <a:rPr lang="en-US" sz="1100" b="1" dirty="0" err="1" smtClean="0"/>
              <a:t>respectarea</a:t>
            </a:r>
            <a:r>
              <a:rPr lang="en-US" sz="1100" b="1" dirty="0" smtClean="0"/>
              <a:t> </a:t>
            </a:r>
            <a:r>
              <a:rPr lang="en-US" sz="1100" b="1" dirty="0" err="1" smtClean="0"/>
              <a:t>legislatiei</a:t>
            </a:r>
            <a:r>
              <a:rPr lang="en-US" sz="1100" b="1" dirty="0" smtClean="0"/>
              <a:t> in </a:t>
            </a:r>
            <a:r>
              <a:rPr lang="en-US" sz="1100" b="1" dirty="0" err="1" smtClean="0"/>
              <a:t>vigoare</a:t>
            </a:r>
            <a:r>
              <a:rPr lang="en-US" sz="1100" b="1" dirty="0" smtClean="0"/>
              <a:t> cu </a:t>
            </a:r>
            <a:r>
              <a:rPr lang="en-US" sz="1100" b="1" dirty="0" err="1" smtClean="0"/>
              <a:t>privire</a:t>
            </a:r>
            <a:r>
              <a:rPr lang="en-US" sz="1100" b="1" dirty="0" smtClean="0"/>
              <a:t> la </a:t>
            </a:r>
            <a:r>
              <a:rPr lang="en-US" sz="1100" b="1" dirty="0" err="1" smtClean="0"/>
              <a:t>protectia</a:t>
            </a:r>
            <a:r>
              <a:rPr lang="en-US" sz="1100" b="1" dirty="0" smtClean="0"/>
              <a:t> </a:t>
            </a:r>
            <a:r>
              <a:rPr lang="en-US" sz="1100" b="1" dirty="0" err="1" smtClean="0"/>
              <a:t>copilului</a:t>
            </a:r>
            <a:r>
              <a:rPr lang="en-US" sz="1100" b="1" dirty="0" smtClean="0"/>
              <a:t> in</a:t>
            </a:r>
            <a:r>
              <a:rPr lang="ro-RO" sz="1100" b="1" dirty="0" smtClean="0"/>
              <a:t> </a:t>
            </a:r>
            <a:r>
              <a:rPr lang="en-US" sz="1100" b="1" dirty="0" err="1" smtClean="0"/>
              <a:t>relatia</a:t>
            </a:r>
            <a:r>
              <a:rPr lang="en-US" sz="1100" b="1" dirty="0" smtClean="0"/>
              <a:t> cu </a:t>
            </a:r>
            <a:r>
              <a:rPr lang="en-US" sz="1100" b="1" dirty="0" err="1" smtClean="0"/>
              <a:t>alte</a:t>
            </a:r>
            <a:r>
              <a:rPr lang="en-US" sz="1100" b="1" dirty="0" smtClean="0"/>
              <a:t> </a:t>
            </a:r>
            <a:r>
              <a:rPr lang="en-US" sz="1100" b="1" dirty="0" err="1" smtClean="0"/>
              <a:t>institutii</a:t>
            </a:r>
            <a:r>
              <a:rPr lang="en-US" sz="1100" b="1" dirty="0" smtClean="0"/>
              <a:t>, </a:t>
            </a:r>
            <a:r>
              <a:rPr lang="en-US" sz="1100" b="1" dirty="0" err="1" smtClean="0"/>
              <a:t>asigura</a:t>
            </a:r>
            <a:r>
              <a:rPr lang="en-US" sz="1100" b="1" dirty="0" smtClean="0"/>
              <a:t> </a:t>
            </a:r>
            <a:r>
              <a:rPr lang="en-US" sz="1100" b="1" dirty="0" err="1" smtClean="0"/>
              <a:t>colaborarea</a:t>
            </a:r>
            <a:r>
              <a:rPr lang="en-US" sz="1100" b="1" dirty="0" smtClean="0"/>
              <a:t> cu </a:t>
            </a:r>
            <a:r>
              <a:rPr lang="en-US" sz="1100" b="1" dirty="0" err="1" smtClean="0"/>
              <a:t>institutiile</a:t>
            </a:r>
            <a:r>
              <a:rPr lang="en-US" sz="1100" b="1" dirty="0" smtClean="0"/>
              <a:t> de la </a:t>
            </a:r>
            <a:r>
              <a:rPr lang="en-US" sz="1100" b="1" dirty="0" err="1" smtClean="0"/>
              <a:t>nivelul</a:t>
            </a:r>
            <a:r>
              <a:rPr lang="en-US" sz="1100" b="1" dirty="0" smtClean="0"/>
              <a:t> com</a:t>
            </a:r>
            <a:r>
              <a:rPr lang="ro-RO" sz="1100" b="1" dirty="0" smtClean="0"/>
              <a:t>u</a:t>
            </a:r>
            <a:r>
              <a:rPr lang="en-US" sz="1100" b="1" dirty="0" err="1" smtClean="0"/>
              <a:t>nitatii</a:t>
            </a:r>
            <a:r>
              <a:rPr lang="en-US" sz="1100" b="1" dirty="0" smtClean="0"/>
              <a:t> (</a:t>
            </a:r>
            <a:r>
              <a:rPr lang="en-US" sz="1100" b="1" dirty="0" err="1" smtClean="0"/>
              <a:t>primarie</a:t>
            </a:r>
            <a:r>
              <a:rPr lang="en-US" sz="1100" b="1" dirty="0" smtClean="0"/>
              <a:t>,</a:t>
            </a:r>
            <a:r>
              <a:rPr lang="ro-RO" sz="1100" b="1" dirty="0" smtClean="0"/>
              <a:t> </a:t>
            </a:r>
            <a:r>
              <a:rPr lang="en-US" sz="1100" b="1" dirty="0" err="1" smtClean="0"/>
              <a:t>unitati</a:t>
            </a:r>
            <a:r>
              <a:rPr lang="en-US" sz="1100" b="1" dirty="0" smtClean="0"/>
              <a:t> </a:t>
            </a:r>
            <a:r>
              <a:rPr lang="en-US" sz="1100" b="1" dirty="0" err="1" smtClean="0"/>
              <a:t>sanitare</a:t>
            </a:r>
            <a:r>
              <a:rPr lang="en-US" sz="1100" b="1" dirty="0" smtClean="0"/>
              <a:t>, </a:t>
            </a:r>
            <a:r>
              <a:rPr lang="en-US" sz="1100" b="1" dirty="0" err="1" smtClean="0"/>
              <a:t>politie</a:t>
            </a:r>
            <a:r>
              <a:rPr lang="en-US" sz="1100" b="1" dirty="0" smtClean="0"/>
              <a:t>).</a:t>
            </a:r>
          </a:p>
        </p:txBody>
      </p:sp>
      <p:pic>
        <p:nvPicPr>
          <p:cNvPr id="2054" name="Picture 7" descr="sigla ipi"/>
          <p:cNvPicPr>
            <a:picLocks noChangeAspect="1" noChangeArrowheads="1"/>
          </p:cNvPicPr>
          <p:nvPr/>
        </p:nvPicPr>
        <p:blipFill>
          <a:blip r:embed="rId4" cstate="print"/>
          <a:srcRect/>
          <a:stretch>
            <a:fillRect/>
          </a:stretch>
        </p:blipFill>
        <p:spPr bwMode="auto">
          <a:xfrm>
            <a:off x="7605713" y="115888"/>
            <a:ext cx="1982787" cy="1120775"/>
          </a:xfrm>
          <a:prstGeom prst="rect">
            <a:avLst/>
          </a:prstGeom>
          <a:noFill/>
          <a:ln w="9525">
            <a:noFill/>
            <a:miter lim="800000"/>
            <a:headEnd/>
            <a:tailEnd/>
          </a:ln>
        </p:spPr>
      </p:pic>
      <p:sp>
        <p:nvSpPr>
          <p:cNvPr id="2055" name="Text Box 8"/>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2015</a:t>
            </a:r>
            <a:endParaRPr lang="en-US" sz="1400" b="1" i="1" dirty="0" smtClean="0"/>
          </a:p>
          <a:p>
            <a:pPr algn="ctr" eaLnBrk="0" hangingPunct="0"/>
            <a:endParaRPr lang="en-US" sz="1400" b="1" i="1" dirty="0"/>
          </a:p>
        </p:txBody>
      </p:sp>
      <p:sp>
        <p:nvSpPr>
          <p:cNvPr id="2056" name="Text Box 9"/>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2057" name="Text Box 10"/>
          <p:cNvSpPr txBox="1">
            <a:spLocks noChangeArrowheads="1"/>
          </p:cNvSpPr>
          <p:nvPr/>
        </p:nvSpPr>
        <p:spPr bwMode="auto">
          <a:xfrm>
            <a:off x="974725" y="6583363"/>
            <a:ext cx="8347075" cy="276225"/>
          </a:xfrm>
          <a:prstGeom prst="rect">
            <a:avLst/>
          </a:prstGeom>
          <a:noFill/>
          <a:ln w="9525">
            <a:noFill/>
            <a:miter lim="800000"/>
            <a:headEnd/>
            <a:tailEnd/>
          </a:ln>
        </p:spPr>
        <p:txBody>
          <a:bodyPr>
            <a:spAutoFit/>
          </a:bodyPr>
          <a:lstStyle/>
          <a:p>
            <a:pPr algn="ctr"/>
            <a:r>
              <a:rPr lang="ro-RO" sz="1200" b="1" i="1">
                <a:hlinkClick r:id="rId5"/>
              </a:rPr>
              <a:t>www.ipi.ro</a:t>
            </a:r>
            <a:r>
              <a:rPr lang="ro-RO" sz="1200"/>
              <a:t> </a:t>
            </a:r>
            <a:endParaRPr lang="en-US" sz="1200"/>
          </a:p>
        </p:txBody>
      </p:sp>
    </p:spTree>
  </p:cSld>
  <p:clrMapOvr>
    <a:masterClrMapping/>
  </p:clrMapOvr>
  <p:transition spd="slow">
    <p:push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sz="quarter"/>
          </p:nvPr>
        </p:nvSpPr>
        <p:spPr>
          <a:xfrm>
            <a:off x="508000" y="1343025"/>
            <a:ext cx="8915400" cy="285750"/>
          </a:xfrm>
        </p:spPr>
        <p:txBody>
          <a:bodyPr rtlCol="0">
            <a:normAutofit fontScale="90000"/>
          </a:bodyPr>
          <a:lstStyle/>
          <a:p>
            <a:pPr eaLnBrk="1" fontAlgn="auto" hangingPunct="1">
              <a:spcAft>
                <a:spcPts val="0"/>
              </a:spcAft>
              <a:defRPr/>
            </a:pPr>
            <a:r>
              <a:rPr lang="ro-RO" sz="1800" b="1" i="1" smtClean="0"/>
              <a:t>Centrul de zi Măcin, judetul Tulcea</a:t>
            </a:r>
            <a:endParaRPr lang="en-US" sz="1800" b="1" i="1" smtClean="0"/>
          </a:p>
        </p:txBody>
      </p:sp>
      <p:pic>
        <p:nvPicPr>
          <p:cNvPr id="17411" name="Picture 33" descr="PICT0176[1]"/>
          <p:cNvPicPr>
            <a:picLocks noGrp="1" noChangeAspect="1" noChangeArrowheads="1"/>
          </p:cNvPicPr>
          <p:nvPr>
            <p:ph sz="quarter" idx="1"/>
          </p:nvPr>
        </p:nvPicPr>
        <p:blipFill>
          <a:blip r:embed="rId3" cstate="print"/>
          <a:srcRect/>
          <a:stretch>
            <a:fillRect/>
          </a:stretch>
        </p:blipFill>
        <p:spPr>
          <a:xfrm>
            <a:off x="1576388" y="1714500"/>
            <a:ext cx="2917825" cy="2209800"/>
          </a:xfrm>
        </p:spPr>
      </p:pic>
      <p:pic>
        <p:nvPicPr>
          <p:cNvPr id="17412" name="Picture 27" descr="PICT0147[1]"/>
          <p:cNvPicPr>
            <a:picLocks noGrp="1" noChangeAspect="1" noChangeArrowheads="1"/>
          </p:cNvPicPr>
          <p:nvPr>
            <p:ph sz="quarter" idx="2"/>
          </p:nvPr>
        </p:nvPicPr>
        <p:blipFill>
          <a:blip r:embed="rId4" cstate="print"/>
          <a:srcRect/>
          <a:stretch>
            <a:fillRect/>
          </a:stretch>
        </p:blipFill>
        <p:spPr>
          <a:xfrm>
            <a:off x="5997575" y="1714500"/>
            <a:ext cx="2916238" cy="2209800"/>
          </a:xfrm>
        </p:spPr>
      </p:pic>
      <p:pic>
        <p:nvPicPr>
          <p:cNvPr id="17413" name="Picture 28" descr="IMG_3695[1]"/>
          <p:cNvPicPr>
            <a:picLocks noGrp="1" noChangeAspect="1" noChangeArrowheads="1"/>
          </p:cNvPicPr>
          <p:nvPr>
            <p:ph sz="quarter" idx="3"/>
          </p:nvPr>
        </p:nvPicPr>
        <p:blipFill>
          <a:blip r:embed="rId5" cstate="print"/>
          <a:srcRect/>
          <a:stretch>
            <a:fillRect/>
          </a:stretch>
        </p:blipFill>
        <p:spPr>
          <a:xfrm>
            <a:off x="1576388" y="4076700"/>
            <a:ext cx="2917825" cy="2209800"/>
          </a:xfrm>
        </p:spPr>
      </p:pic>
      <p:pic>
        <p:nvPicPr>
          <p:cNvPr id="17414" name="Picture 29" descr="PICT0189[1]"/>
          <p:cNvPicPr>
            <a:picLocks noGrp="1" noChangeAspect="1" noChangeArrowheads="1"/>
          </p:cNvPicPr>
          <p:nvPr>
            <p:ph sz="quarter" idx="4"/>
          </p:nvPr>
        </p:nvPicPr>
        <p:blipFill>
          <a:blip r:embed="rId6" cstate="print"/>
          <a:srcRect/>
          <a:stretch>
            <a:fillRect/>
          </a:stretch>
        </p:blipFill>
        <p:spPr>
          <a:xfrm>
            <a:off x="5997575" y="4076700"/>
            <a:ext cx="2916238" cy="2209800"/>
          </a:xfrm>
        </p:spPr>
      </p:pic>
      <p:pic>
        <p:nvPicPr>
          <p:cNvPr id="17415" name="Picture 4" descr="sigla ipi"/>
          <p:cNvPicPr>
            <a:picLocks noChangeAspect="1" noChangeArrowheads="1"/>
          </p:cNvPicPr>
          <p:nvPr/>
        </p:nvPicPr>
        <p:blipFill>
          <a:blip r:embed="rId7" cstate="print"/>
          <a:srcRect/>
          <a:stretch>
            <a:fillRect/>
          </a:stretch>
        </p:blipFill>
        <p:spPr bwMode="auto">
          <a:xfrm>
            <a:off x="7605713" y="115888"/>
            <a:ext cx="1982787" cy="1120775"/>
          </a:xfrm>
          <a:prstGeom prst="rect">
            <a:avLst/>
          </a:prstGeom>
          <a:noFill/>
          <a:ln w="9525">
            <a:noFill/>
            <a:miter lim="800000"/>
            <a:headEnd/>
            <a:tailEnd/>
          </a:ln>
        </p:spPr>
      </p:pic>
      <p:sp>
        <p:nvSpPr>
          <p:cNvPr id="17416" name="Text Box 5"/>
          <p:cNvSpPr txBox="1">
            <a:spLocks noChangeArrowheads="1"/>
          </p:cNvSpPr>
          <p:nvPr/>
        </p:nvSpPr>
        <p:spPr bwMode="auto">
          <a:xfrm>
            <a:off x="2378075" y="404813"/>
            <a:ext cx="4837113" cy="954107"/>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p:txBody>
      </p:sp>
      <p:sp>
        <p:nvSpPr>
          <p:cNvPr id="17417" name="Text Box 6"/>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17418" name="Text Box 7"/>
          <p:cNvSpPr txBox="1">
            <a:spLocks noChangeArrowheads="1"/>
          </p:cNvSpPr>
          <p:nvPr/>
        </p:nvSpPr>
        <p:spPr bwMode="auto">
          <a:xfrm>
            <a:off x="974725" y="6381750"/>
            <a:ext cx="8347075" cy="369888"/>
          </a:xfrm>
          <a:prstGeom prst="rect">
            <a:avLst/>
          </a:prstGeom>
          <a:noFill/>
          <a:ln w="9525">
            <a:noFill/>
            <a:miter lim="800000"/>
            <a:headEnd/>
            <a:tailEnd/>
          </a:ln>
        </p:spPr>
        <p:txBody>
          <a:bodyPr>
            <a:spAutoFit/>
          </a:bodyPr>
          <a:lstStyle/>
          <a:p>
            <a:pPr algn="ctr"/>
            <a:r>
              <a:rPr lang="ro-RO" sz="1200" b="1" i="1">
                <a:hlinkClick r:id="rId8"/>
              </a:rPr>
              <a:t>www.ipi.ro</a:t>
            </a:r>
            <a:r>
              <a:rPr lang="ro-RO" sz="1800"/>
              <a:t> </a:t>
            </a:r>
            <a:endParaRPr lang="en-US" sz="1800"/>
          </a:p>
        </p:txBody>
      </p:sp>
    </p:spTree>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144713" y="1341438"/>
            <a:ext cx="5641975" cy="361950"/>
          </a:xfrm>
        </p:spPr>
        <p:txBody>
          <a:bodyPr rtlCol="0">
            <a:normAutofit fontScale="90000"/>
          </a:bodyPr>
          <a:lstStyle/>
          <a:p>
            <a:pPr eaLnBrk="1" fontAlgn="auto" hangingPunct="1">
              <a:spcAft>
                <a:spcPts val="0"/>
              </a:spcAft>
              <a:defRPr/>
            </a:pPr>
            <a:r>
              <a:rPr lang="ro-RO" sz="1800" b="1" i="1" smtClean="0"/>
              <a:t>Proiecte actuale ale Fundaţiei Inimă pentru Inimă</a:t>
            </a:r>
            <a:endParaRPr lang="en-US" sz="1800" b="1" i="1" smtClean="0"/>
          </a:p>
        </p:txBody>
      </p:sp>
      <p:sp>
        <p:nvSpPr>
          <p:cNvPr id="3076" name="Rectangle 3"/>
          <p:cNvSpPr>
            <a:spLocks noGrp="1" noRot="1" noChangeArrowheads="1"/>
          </p:cNvSpPr>
          <p:nvPr>
            <p:ph type="body" sz="half" idx="1"/>
          </p:nvPr>
        </p:nvSpPr>
        <p:spPr>
          <a:xfrm>
            <a:off x="309563" y="1700213"/>
            <a:ext cx="4856162" cy="4608512"/>
          </a:xfrm>
        </p:spPr>
        <p:txBody>
          <a:bodyPr/>
          <a:lstStyle/>
          <a:p>
            <a:pPr eaLnBrk="1" hangingPunct="1">
              <a:lnSpc>
                <a:spcPct val="80000"/>
              </a:lnSpc>
              <a:buFont typeface="Wingdings" pitchFamily="2" charset="2"/>
              <a:buNone/>
            </a:pPr>
            <a:r>
              <a:rPr lang="ro-RO" sz="1600" b="1" i="1" u="sng" smtClean="0"/>
              <a:t>Centrul de zi Brăila</a:t>
            </a:r>
          </a:p>
          <a:p>
            <a:pPr eaLnBrk="1" hangingPunct="1">
              <a:lnSpc>
                <a:spcPct val="80000"/>
              </a:lnSpc>
              <a:buFont typeface="Wingdings" pitchFamily="2" charset="2"/>
              <a:buNone/>
            </a:pPr>
            <a:r>
              <a:rPr lang="ro-RO" sz="1000" i="1" smtClean="0"/>
              <a:t>	</a:t>
            </a:r>
            <a:endParaRPr lang="ro-RO" sz="1200" i="1" smtClean="0"/>
          </a:p>
          <a:p>
            <a:pPr algn="just" eaLnBrk="1" hangingPunct="1">
              <a:lnSpc>
                <a:spcPct val="80000"/>
              </a:lnSpc>
              <a:buFont typeface="Wingdings" pitchFamily="2" charset="2"/>
              <a:buNone/>
            </a:pPr>
            <a:r>
              <a:rPr lang="ro-RO" sz="1200" i="1" smtClean="0"/>
              <a:t>	</a:t>
            </a:r>
            <a:r>
              <a:rPr lang="ro-RO" sz="1200" b="1" i="1" smtClean="0"/>
              <a:t>Proiectul</a:t>
            </a:r>
            <a:r>
              <a:rPr lang="ro-RO" sz="1200" b="1" smtClean="0"/>
              <a:t> ofera copiilor posibilitatea unei vieti normale, impreuna cu familiile lor, imbunatatind relatia parinte-copil si reprezentand o alternativa viabila la    institutionalizare. In  cadrul proiectului sunt  oferite  servicii sociale si de educatie adecvate, mentinand  copilul  in mediul familial, social si natural al acestuia.  Viata in comun  trebuie sa permita readucerea copiilor  la un nivel de sanatate „normal”, pornind de la o  evaluare medicala  initiala si ajungand dupa caz la  evaluari de specialitate. De asemenea, copiii  trebuie  sa beneficieze de o alimentatie corecta, obiectiv la  care se poate ajunge prin sprijinul nutritional oferit in  cadrul centrului de zi,   precum si prin formarea pentru rezolvarea problemelor igienico-sanitare a si  familiilor marginalizate. </a:t>
            </a:r>
          </a:p>
          <a:p>
            <a:pPr algn="just" eaLnBrk="1" hangingPunct="1">
              <a:lnSpc>
                <a:spcPct val="80000"/>
              </a:lnSpc>
              <a:buFont typeface="Wingdings" pitchFamily="2" charset="2"/>
              <a:buNone/>
            </a:pPr>
            <a:r>
              <a:rPr lang="ro-RO" sz="1200" b="1" smtClean="0"/>
              <a:t>	</a:t>
            </a:r>
            <a:r>
              <a:rPr lang="en-US" sz="1200" b="1" smtClean="0"/>
              <a:t>Centrul de zi ofera copiilor activitati recreative si de socializare pentru a se realiza un echilibru intre activitatile de invatare si cele de relaxare si joc. Personalul educational elaboreaza programul activitatilor recreative si de socializare, inclusiv a perioadelor de somn si odihna, tinand cont de preferintele si particularitatile fiecarui copil. </a:t>
            </a:r>
            <a:endParaRPr lang="ro-RO" sz="1200" b="1" smtClean="0"/>
          </a:p>
          <a:p>
            <a:pPr algn="just" eaLnBrk="1" hangingPunct="1">
              <a:lnSpc>
                <a:spcPct val="80000"/>
              </a:lnSpc>
              <a:buFont typeface="Wingdings" pitchFamily="2" charset="2"/>
              <a:buNone/>
            </a:pPr>
            <a:r>
              <a:rPr lang="ro-RO" sz="1200" b="1" smtClean="0"/>
              <a:t>	</a:t>
            </a:r>
            <a:r>
              <a:rPr lang="ro-RO" sz="1200" b="1" i="1" smtClean="0"/>
              <a:t>Proiectul</a:t>
            </a:r>
            <a:r>
              <a:rPr lang="ro-RO" sz="1200" b="1" smtClean="0"/>
              <a:t> a devenit functional incepand din anul 2008. </a:t>
            </a:r>
            <a:r>
              <a:rPr lang="ro-RO" sz="1200" b="1" i="1" smtClean="0"/>
              <a:t>Capacitatea centrului de zi este de</a:t>
            </a:r>
            <a:r>
              <a:rPr lang="ro-RO" sz="1200" b="1" smtClean="0"/>
              <a:t>  20 de copii prescolari cu varsta cuprinsa intre 3-7 ani,  proveniti din familii aflate in situatii de  risc, din municipiul Braila. Situatia igienico-sanitara a </a:t>
            </a:r>
            <a:r>
              <a:rPr lang="ro-RO" sz="1200" b="1" i="1" smtClean="0"/>
              <a:t>grupului tinta</a:t>
            </a:r>
            <a:r>
              <a:rPr lang="ro-RO" sz="1200" b="1" smtClean="0"/>
              <a:t> este foarte precara si necesita  controale  medicale profesionale si continue. Activitatile cu caracter medical sunt coordonate de medici voluntari  din cadrul  Asociatiei „Medici Volontari Italiani” din  Italia.</a:t>
            </a:r>
            <a:endParaRPr lang="en-US" sz="1200" b="1" smtClean="0"/>
          </a:p>
        </p:txBody>
      </p:sp>
      <p:pic>
        <p:nvPicPr>
          <p:cNvPr id="3077" name="Picture 11" descr="IMG_2097"/>
          <p:cNvPicPr>
            <a:picLocks noGrp="1" noChangeAspect="1" noChangeArrowheads="1"/>
          </p:cNvPicPr>
          <p:nvPr>
            <p:ph sz="quarter" idx="2"/>
          </p:nvPr>
        </p:nvPicPr>
        <p:blipFill>
          <a:blip r:embed="rId3" cstate="print"/>
          <a:srcRect/>
          <a:stretch>
            <a:fillRect/>
          </a:stretch>
        </p:blipFill>
        <p:spPr>
          <a:xfrm>
            <a:off x="5937250" y="2924944"/>
            <a:ext cx="3073400" cy="2024063"/>
          </a:xfrm>
        </p:spPr>
      </p:pic>
      <p:pic>
        <p:nvPicPr>
          <p:cNvPr id="3078" name="Picture 7" descr="sigla ipi"/>
          <p:cNvPicPr>
            <a:picLocks noChangeAspect="1" noChangeArrowheads="1"/>
          </p:cNvPicPr>
          <p:nvPr/>
        </p:nvPicPr>
        <p:blipFill>
          <a:blip r:embed="rId4" cstate="print"/>
          <a:srcRect/>
          <a:stretch>
            <a:fillRect/>
          </a:stretch>
        </p:blipFill>
        <p:spPr bwMode="auto">
          <a:xfrm>
            <a:off x="7605713" y="115888"/>
            <a:ext cx="1982787" cy="1120775"/>
          </a:xfrm>
          <a:prstGeom prst="rect">
            <a:avLst/>
          </a:prstGeom>
          <a:noFill/>
          <a:ln w="9525">
            <a:noFill/>
            <a:miter lim="800000"/>
            <a:headEnd/>
            <a:tailEnd/>
          </a:ln>
        </p:spPr>
      </p:pic>
      <p:sp>
        <p:nvSpPr>
          <p:cNvPr id="3079" name="Text Box 8"/>
          <p:cNvSpPr txBox="1">
            <a:spLocks noChangeArrowheads="1"/>
          </p:cNvSpPr>
          <p:nvPr/>
        </p:nvSpPr>
        <p:spPr bwMode="auto">
          <a:xfrm>
            <a:off x="2378075" y="404813"/>
            <a:ext cx="4837113" cy="1169551"/>
          </a:xfrm>
          <a:prstGeom prst="rect">
            <a:avLst/>
          </a:prstGeom>
          <a:noFill/>
          <a:ln w="9525">
            <a:noFill/>
            <a:miter lim="800000"/>
            <a:headEnd/>
            <a:tailEnd/>
          </a:ln>
        </p:spPr>
        <p:txBody>
          <a:bodyPr>
            <a:spAutoFit/>
          </a:bodyPr>
          <a:lstStyle/>
          <a:p>
            <a:pPr algn="ctr" eaLnBrk="0" hangingPunct="0"/>
            <a:r>
              <a:rPr lang="ro-RO" sz="1400" b="1" i="1" dirty="0"/>
              <a:t>FUNDAŢIA INIMĂ PENTRU INIMĂ </a:t>
            </a:r>
          </a:p>
          <a:p>
            <a:pPr algn="ctr" eaLnBrk="0" hangingPunct="0"/>
            <a:r>
              <a:rPr lang="ro-RO" sz="1400" b="1" i="1" dirty="0"/>
              <a:t>RAPORT DE ACTIVITATE </a:t>
            </a:r>
            <a:endParaRPr lang="ro-RO" sz="1400" b="1" i="1" dirty="0" smtClean="0"/>
          </a:p>
          <a:p>
            <a:pPr algn="ctr" eaLnBrk="0" hangingPunct="0"/>
            <a:r>
              <a:rPr lang="ro-RO" sz="1400" b="1" i="1" dirty="0" smtClean="0"/>
              <a:t>201</a:t>
            </a:r>
            <a:r>
              <a:rPr lang="ro-RO" sz="1400" b="1" i="1" dirty="0"/>
              <a:t>5</a:t>
            </a:r>
            <a:endParaRPr lang="en-US" sz="1400" b="1" i="1" dirty="0" smtClean="0"/>
          </a:p>
          <a:p>
            <a:pPr algn="ctr" eaLnBrk="0" hangingPunct="0"/>
            <a:endParaRPr lang="en-US" sz="1400" b="1" i="1" dirty="0"/>
          </a:p>
          <a:p>
            <a:pPr algn="ctr" eaLnBrk="0" hangingPunct="0"/>
            <a:endParaRPr lang="en-US" sz="1400" b="1" i="1" dirty="0"/>
          </a:p>
        </p:txBody>
      </p:sp>
      <p:sp>
        <p:nvSpPr>
          <p:cNvPr id="3080" name="Text Box 9"/>
          <p:cNvSpPr txBox="1">
            <a:spLocks noChangeArrowheads="1"/>
          </p:cNvSpPr>
          <p:nvPr/>
        </p:nvSpPr>
        <p:spPr bwMode="auto">
          <a:xfrm>
            <a:off x="661988" y="6453188"/>
            <a:ext cx="8348662" cy="369887"/>
          </a:xfrm>
          <a:prstGeom prst="rect">
            <a:avLst/>
          </a:prstGeom>
          <a:noFill/>
          <a:ln w="9525">
            <a:noFill/>
            <a:miter lim="800000"/>
            <a:headEnd/>
            <a:tailEnd/>
          </a:ln>
        </p:spPr>
        <p:txBody>
          <a:bodyPr>
            <a:spAutoFit/>
          </a:bodyPr>
          <a:lstStyle/>
          <a:p>
            <a:pPr>
              <a:spcBef>
                <a:spcPct val="50000"/>
              </a:spcBef>
            </a:pPr>
            <a:endParaRPr lang="ro-RO" sz="1800"/>
          </a:p>
        </p:txBody>
      </p:sp>
      <p:sp>
        <p:nvSpPr>
          <p:cNvPr id="3081" name="Text Box 10"/>
          <p:cNvSpPr txBox="1">
            <a:spLocks noChangeArrowheads="1"/>
          </p:cNvSpPr>
          <p:nvPr/>
        </p:nvSpPr>
        <p:spPr bwMode="auto">
          <a:xfrm>
            <a:off x="1052513" y="6453188"/>
            <a:ext cx="8345487" cy="276225"/>
          </a:xfrm>
          <a:prstGeom prst="rect">
            <a:avLst/>
          </a:prstGeom>
          <a:noFill/>
          <a:ln w="9525">
            <a:noFill/>
            <a:miter lim="800000"/>
            <a:headEnd/>
            <a:tailEnd/>
          </a:ln>
        </p:spPr>
        <p:txBody>
          <a:bodyPr>
            <a:spAutoFit/>
          </a:bodyPr>
          <a:lstStyle/>
          <a:p>
            <a:pPr algn="ctr"/>
            <a:r>
              <a:rPr lang="ro-RO" sz="1200" b="1" i="1">
                <a:hlinkClick r:id="rId5"/>
              </a:rPr>
              <a:t>www.ipi.ro</a:t>
            </a:r>
            <a:r>
              <a:rPr lang="ro-RO" sz="1200"/>
              <a:t> </a:t>
            </a:r>
            <a:endParaRPr lang="en-US" sz="1200"/>
          </a:p>
        </p:txBody>
      </p:sp>
    </p:spTree>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3019</TotalTime>
  <Words>748</Words>
  <Application>Microsoft Office PowerPoint</Application>
  <PresentationFormat>A4 Paper (210x297 mm)</PresentationFormat>
  <Paragraphs>267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FUNDAŢIA  INIMĂ PENTRU INIMĂ</vt:lpstr>
      <vt:lpstr>PowerPoint Presentation</vt:lpstr>
      <vt:lpstr>Misiunea Fundaţiei Inimă pentru Inimă</vt:lpstr>
      <vt:lpstr>TIPOLOGIA ACTIVITĂŢILOR SOCIALE ALE ORGANIZAŢIEI</vt:lpstr>
      <vt:lpstr>Proiecte actuale ale Fundaţiei Inimă pentru Inimă</vt:lpstr>
      <vt:lpstr>Centrul de zi Copăcelu Râmnicu Vâlcea</vt:lpstr>
      <vt:lpstr>Proiecte actuale ale Fundaţiei Inimă pentru Inimă</vt:lpstr>
      <vt:lpstr>Centrul de zi Măcin, judetul Tulcea</vt:lpstr>
      <vt:lpstr>Proiecte actuale ale Fundaţiei Inimă pentru Inimă</vt:lpstr>
      <vt:lpstr>Centrul de zi Brăila, judetul Brăila</vt:lpstr>
      <vt:lpstr>Proiecte actuale ale Fundaţiei Inimă pentru Inimă</vt:lpstr>
      <vt:lpstr>Centrul de zi Ocnele Mari, judetul Vâlcea</vt:lpstr>
      <vt:lpstr>Proiecte actuale ale Fundaţiei Inimă pentru Inimă</vt:lpstr>
      <vt:lpstr>Centrul de Socializare Goranu, Râmnicu Vâlcea</vt:lpstr>
      <vt:lpstr>Proiecte actuale ale Fundaţiei Inimă pentru Inimă</vt:lpstr>
      <vt:lpstr>Centrul de Socializare Copăcelu, Râmnicu Vâlcea</vt:lpstr>
      <vt:lpstr>Proiecte actuale ale Fundaţiei Inimă pentru Inimă</vt:lpstr>
      <vt:lpstr>Serviciul de Integrare Socio-Profesională Râmnicu Vâlcea (apartamente sociale)</vt:lpstr>
      <vt:lpstr>Proiecte actuale ale Fundaţiei Inimă pentru Inimă</vt:lpstr>
      <vt:lpstr>PROGRAMUL DE VOLUNTARIAT PENTRU SOCIALIZAREA COPILULUI INSTITUŢIONALIZAT</vt:lpstr>
      <vt:lpstr>PROGRAMUL DE VOLUNTARIAT PENTRU SOCIALIZAREA COPILULUI INSTITUŢIONALIZAT</vt:lpstr>
      <vt:lpstr>Proiecte actuale ale Fundaţiei Inimă pentru Inimă</vt:lpstr>
      <vt:lpstr>Proiecte actuale ale Fundaţiei Inimă pentru Inimă</vt:lpstr>
      <vt:lpstr>INTERCAMPUS</vt:lpstr>
      <vt:lpstr>INTERCAMPUS</vt:lpstr>
      <vt:lpstr> FINANȚATORI ȘI SPONSORI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FUNDATIA  INIMA PENTRU INIMA</dc:title>
  <dc:creator>X</dc:creator>
  <cp:lastModifiedBy>Flo</cp:lastModifiedBy>
  <cp:revision>346</cp:revision>
  <dcterms:created xsi:type="dcterms:W3CDTF">2010-01-12T07:22:53Z</dcterms:created>
  <dcterms:modified xsi:type="dcterms:W3CDTF">2017-08-09T17:32:31Z</dcterms:modified>
</cp:coreProperties>
</file>